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91"/>
  </p:notesMasterIdLst>
  <p:sldIdLst>
    <p:sldId id="256" r:id="rId2"/>
    <p:sldId id="295" r:id="rId3"/>
    <p:sldId id="270" r:id="rId4"/>
    <p:sldId id="272" r:id="rId5"/>
    <p:sldId id="262" r:id="rId6"/>
    <p:sldId id="390" r:id="rId7"/>
    <p:sldId id="391" r:id="rId8"/>
    <p:sldId id="392" r:id="rId9"/>
    <p:sldId id="357" r:id="rId10"/>
    <p:sldId id="385" r:id="rId11"/>
    <p:sldId id="386" r:id="rId12"/>
    <p:sldId id="393" r:id="rId13"/>
    <p:sldId id="394" r:id="rId14"/>
    <p:sldId id="395" r:id="rId15"/>
    <p:sldId id="360" r:id="rId16"/>
    <p:sldId id="361" r:id="rId17"/>
    <p:sldId id="369" r:id="rId18"/>
    <p:sldId id="379" r:id="rId19"/>
    <p:sldId id="362" r:id="rId20"/>
    <p:sldId id="355" r:id="rId21"/>
    <p:sldId id="350" r:id="rId22"/>
    <p:sldId id="363" r:id="rId23"/>
    <p:sldId id="365" r:id="rId24"/>
    <p:sldId id="354" r:id="rId25"/>
    <p:sldId id="376" r:id="rId26"/>
    <p:sldId id="377" r:id="rId27"/>
    <p:sldId id="378" r:id="rId28"/>
    <p:sldId id="380" r:id="rId29"/>
    <p:sldId id="359" r:id="rId30"/>
    <p:sldId id="366" r:id="rId31"/>
    <p:sldId id="367" r:id="rId32"/>
    <p:sldId id="368" r:id="rId33"/>
    <p:sldId id="358" r:id="rId34"/>
    <p:sldId id="356" r:id="rId35"/>
    <p:sldId id="340" r:id="rId36"/>
    <p:sldId id="345" r:id="rId37"/>
    <p:sldId id="346" r:id="rId38"/>
    <p:sldId id="347" r:id="rId39"/>
    <p:sldId id="348" r:id="rId40"/>
    <p:sldId id="352" r:id="rId41"/>
    <p:sldId id="353" r:id="rId42"/>
    <p:sldId id="342" r:id="rId43"/>
    <p:sldId id="341" r:id="rId44"/>
    <p:sldId id="344" r:id="rId45"/>
    <p:sldId id="343" r:id="rId46"/>
    <p:sldId id="349" r:id="rId47"/>
    <p:sldId id="351" r:id="rId48"/>
    <p:sldId id="260" r:id="rId49"/>
    <p:sldId id="299" r:id="rId50"/>
    <p:sldId id="297" r:id="rId51"/>
    <p:sldId id="263" r:id="rId52"/>
    <p:sldId id="300" r:id="rId53"/>
    <p:sldId id="302" r:id="rId54"/>
    <p:sldId id="301" r:id="rId55"/>
    <p:sldId id="266" r:id="rId56"/>
    <p:sldId id="267" r:id="rId57"/>
    <p:sldId id="268" r:id="rId58"/>
    <p:sldId id="273" r:id="rId59"/>
    <p:sldId id="274" r:id="rId60"/>
    <p:sldId id="276" r:id="rId61"/>
    <p:sldId id="285" r:id="rId62"/>
    <p:sldId id="286" r:id="rId63"/>
    <p:sldId id="277" r:id="rId64"/>
    <p:sldId id="305" r:id="rId65"/>
    <p:sldId id="313" r:id="rId66"/>
    <p:sldId id="311" r:id="rId67"/>
    <p:sldId id="319" r:id="rId68"/>
    <p:sldId id="309" r:id="rId69"/>
    <p:sldId id="316" r:id="rId70"/>
    <p:sldId id="317" r:id="rId71"/>
    <p:sldId id="325" r:id="rId72"/>
    <p:sldId id="333" r:id="rId73"/>
    <p:sldId id="331" r:id="rId74"/>
    <p:sldId id="332" r:id="rId75"/>
    <p:sldId id="336" r:id="rId76"/>
    <p:sldId id="318" r:id="rId77"/>
    <p:sldId id="326" r:id="rId78"/>
    <p:sldId id="314" r:id="rId79"/>
    <p:sldId id="315" r:id="rId80"/>
    <p:sldId id="307" r:id="rId81"/>
    <p:sldId id="303" r:id="rId82"/>
    <p:sldId id="304" r:id="rId83"/>
    <p:sldId id="327" r:id="rId84"/>
    <p:sldId id="320" r:id="rId85"/>
    <p:sldId id="321" r:id="rId86"/>
    <p:sldId id="323" r:id="rId87"/>
    <p:sldId id="322" r:id="rId88"/>
    <p:sldId id="324" r:id="rId89"/>
    <p:sldId id="334" r:id="rId90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BD8"/>
    <a:srgbClr val="FF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7" autoAdjust="0"/>
    <p:restoredTop sz="96127"/>
  </p:normalViewPr>
  <p:slideViewPr>
    <p:cSldViewPr snapToGrid="0">
      <p:cViewPr varScale="1">
        <p:scale>
          <a:sx n="75" d="100"/>
          <a:sy n="75" d="100"/>
        </p:scale>
        <p:origin x="160" y="11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9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5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2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86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1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0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0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1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6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2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3/22/23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6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0.wdp"/><Relationship Id="rId18" Type="http://schemas.microsoft.com/office/2007/relationships/hdphoto" Target="../media/hdphoto14.wdp"/><Relationship Id="rId3" Type="http://schemas.openxmlformats.org/officeDocument/2006/relationships/image" Target="../media/image53.png"/><Relationship Id="rId21" Type="http://schemas.openxmlformats.org/officeDocument/2006/relationships/image" Target="../media/image57.png"/><Relationship Id="rId7" Type="http://schemas.microsoft.com/office/2007/relationships/hdphoto" Target="../media/hdphoto4.wdp"/><Relationship Id="rId12" Type="http://schemas.microsoft.com/office/2007/relationships/hdphoto" Target="../media/hdphoto9.wdp"/><Relationship Id="rId17" Type="http://schemas.openxmlformats.org/officeDocument/2006/relationships/image" Target="../media/image55.png"/><Relationship Id="rId25" Type="http://schemas.microsoft.com/office/2007/relationships/hdphoto" Target="../media/hdphoto16.wdp"/><Relationship Id="rId2" Type="http://schemas.openxmlformats.org/officeDocument/2006/relationships/image" Target="../media/image52.png"/><Relationship Id="rId16" Type="http://schemas.microsoft.com/office/2007/relationships/hdphoto" Target="../media/hdphoto13.wdp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24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microsoft.com/office/2007/relationships/hdphoto" Target="../media/hdphoto12.wdp"/><Relationship Id="rId23" Type="http://schemas.openxmlformats.org/officeDocument/2006/relationships/image" Target="../media/image58.png"/><Relationship Id="rId10" Type="http://schemas.microsoft.com/office/2007/relationships/hdphoto" Target="../media/hdphoto7.wdp"/><Relationship Id="rId19" Type="http://schemas.microsoft.com/office/2007/relationships/hdphoto" Target="../media/hdphoto15.wdp"/><Relationship Id="rId4" Type="http://schemas.microsoft.com/office/2007/relationships/hdphoto" Target="../media/hdphoto2.wdp"/><Relationship Id="rId9" Type="http://schemas.microsoft.com/office/2007/relationships/hdphoto" Target="../media/hdphoto6.wdp"/><Relationship Id="rId14" Type="http://schemas.microsoft.com/office/2007/relationships/hdphoto" Target="../media/hdphoto11.wdp"/><Relationship Id="rId2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3.sv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6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0.png"/><Relationship Id="rId7" Type="http://schemas.openxmlformats.org/officeDocument/2006/relationships/image" Target="../media/image7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tiff"/><Relationship Id="rId5" Type="http://schemas.openxmlformats.org/officeDocument/2006/relationships/image" Target="../media/image113.tiff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microsoft.com/office/2017/06/relationships/model3d" Target="../media/model3d2.glb"/><Relationship Id="rId12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17/06/relationships/model3d" Target="../media/model3d1.glb"/><Relationship Id="rId10" Type="http://schemas.openxmlformats.org/officeDocument/2006/relationships/image" Target="../media/image8.sv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12.png"/><Relationship Id="rId34" Type="http://schemas.openxmlformats.org/officeDocument/2006/relationships/image" Target="../media/image4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openxmlformats.org/officeDocument/2006/relationships/image" Target="../media/image15.png"/><Relationship Id="rId3" Type="http://schemas.openxmlformats.org/officeDocument/2006/relationships/image" Target="../media/image10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sv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mp"/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038" y="-683651"/>
            <a:ext cx="6821979" cy="6743069"/>
          </a:xfrm>
        </p:spPr>
        <p:txBody>
          <a:bodyPr>
            <a:normAutofit/>
          </a:bodyPr>
          <a:lstStyle/>
          <a:p>
            <a:pPr algn="l"/>
            <a:r>
              <a:rPr lang="de-DE" sz="6496" dirty="0" err="1"/>
              <a:t>Spatial</a:t>
            </a:r>
            <a:r>
              <a:rPr lang="de-DE" sz="6496" dirty="0"/>
              <a:t> </a:t>
            </a:r>
            <a:r>
              <a:rPr lang="de-DE" sz="6496" dirty="0" err="1"/>
              <a:t>relation</a:t>
            </a:r>
            <a:r>
              <a:rPr lang="de-DE" sz="6496" dirty="0"/>
              <a:t> </a:t>
            </a:r>
            <a:r>
              <a:rPr lang="de-DE" sz="6496" dirty="0" err="1"/>
              <a:t>vector</a:t>
            </a:r>
            <a:endParaRPr lang="en-US" sz="64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035" y="6158457"/>
            <a:ext cx="6821979" cy="114496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9197016" y="-1633671"/>
            <a:ext cx="8803648" cy="1012535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D4F9A926-17D9-8C46-63C6-6256DAFDFB5A}"/>
              </a:ext>
            </a:extLst>
          </p:cNvPr>
          <p:cNvGrpSpPr/>
          <p:nvPr/>
        </p:nvGrpSpPr>
        <p:grpSpPr>
          <a:xfrm>
            <a:off x="1425934" y="-960144"/>
            <a:ext cx="14737385" cy="8329599"/>
            <a:chOff x="965797" y="456195"/>
            <a:chExt cx="9981755" cy="5641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E282B-A027-919F-CFA8-CB2C8029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4" y="1127770"/>
              <a:ext cx="1992555" cy="199255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CEE06D-0C09-FA59-79DF-27733C349A10}"/>
                </a:ext>
              </a:extLst>
            </p:cNvPr>
            <p:cNvSpPr/>
            <p:nvPr/>
          </p:nvSpPr>
          <p:spPr>
            <a:xfrm>
              <a:off x="9202124" y="1813858"/>
              <a:ext cx="174542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target program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360B40-344D-256E-95DF-CC1C0D6F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3" y="4105347"/>
              <a:ext cx="1992555" cy="199255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DEAFB1-08A0-003A-B0D2-288A7D712CB1}"/>
                </a:ext>
              </a:extLst>
            </p:cNvPr>
            <p:cNvCxnSpPr>
              <a:cxnSpLocks/>
              <a:stCxn id="8" idx="3"/>
              <a:endCxn id="18" idx="1"/>
            </p:cNvCxnSpPr>
            <p:nvPr/>
          </p:nvCxnSpPr>
          <p:spPr>
            <a:xfrm flipV="1">
              <a:off x="5117949" y="2117762"/>
              <a:ext cx="541768" cy="628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7C76F5-DF40-3248-912A-BC57C3BB8A15}"/>
                </a:ext>
              </a:extLst>
            </p:cNvPr>
            <p:cNvSpPr/>
            <p:nvPr/>
          </p:nvSpPr>
          <p:spPr>
            <a:xfrm>
              <a:off x="6347310" y="456195"/>
              <a:ext cx="1304962" cy="607805"/>
            </a:xfrm>
            <a:prstGeom prst="rect">
              <a:avLst/>
            </a:prstGeom>
            <a:solidFill>
              <a:srgbClr val="FF561D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background knowledge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965797" y="4797720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 err="1"/>
                <a:t>init</a:t>
              </a:r>
              <a:r>
                <a:rPr lang="en-US" sz="2658" dirty="0"/>
                <a:t>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79F974-BBDA-4405-81B1-A62FDC9C7307}"/>
                </a:ext>
              </a:extLst>
            </p:cNvPr>
            <p:cNvSpPr/>
            <p:nvPr/>
          </p:nvSpPr>
          <p:spPr>
            <a:xfrm>
              <a:off x="5659717" y="181385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ILP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4D502E-1A8E-6B7B-8BCE-BBD52CCF87E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376245" y="2124048"/>
              <a:ext cx="74914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BF4783-0B5D-CF31-8F86-7BB5E01DF7D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270759" y="5101623"/>
              <a:ext cx="854634" cy="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88E0CF-B989-2F8E-1BD2-0CD6760B3E24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8" y="5205022"/>
              <a:ext cx="382493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786819-10A8-5037-3BAD-A583E9187DAA}"/>
                </a:ext>
              </a:extLst>
            </p:cNvPr>
            <p:cNvCxnSpPr>
              <a:cxnSpLocks/>
              <a:stCxn id="41" idx="0"/>
              <a:endCxn id="16" idx="3"/>
            </p:cNvCxnSpPr>
            <p:nvPr/>
          </p:nvCxnSpPr>
          <p:spPr>
            <a:xfrm flipH="1" flipV="1">
              <a:off x="7652272" y="760098"/>
              <a:ext cx="541245" cy="105376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6A68FEA-A8AA-071F-77F0-9F1E83C86A8A}"/>
                </a:ext>
              </a:extLst>
            </p:cNvPr>
            <p:cNvSpPr/>
            <p:nvPr/>
          </p:nvSpPr>
          <p:spPr>
            <a:xfrm>
              <a:off x="6342005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updated programs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206799-07E0-7874-DD0A-55A392A3384D}"/>
                </a:ext>
              </a:extLst>
            </p:cNvPr>
            <p:cNvSpPr/>
            <p:nvPr/>
          </p:nvSpPr>
          <p:spPr>
            <a:xfrm>
              <a:off x="7652272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NSFR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F33D50-BE77-74F0-2AB4-A7F32145DE9F}"/>
                </a:ext>
              </a:extLst>
            </p:cNvPr>
            <p:cNvSpPr/>
            <p:nvPr/>
          </p:nvSpPr>
          <p:spPr>
            <a:xfrm>
              <a:off x="5518072" y="490111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ILP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C5E930-DF3C-062B-B067-66D2F0890097}"/>
                </a:ext>
              </a:extLst>
            </p:cNvPr>
            <p:cNvSpPr/>
            <p:nvPr/>
          </p:nvSpPr>
          <p:spPr>
            <a:xfrm>
              <a:off x="6145451" y="4901119"/>
              <a:ext cx="108248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updated programs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2A9099-B12F-3272-A913-299BA4006D8C}"/>
                </a:ext>
              </a:extLst>
            </p:cNvPr>
            <p:cNvSpPr/>
            <p:nvPr/>
          </p:nvSpPr>
          <p:spPr>
            <a:xfrm>
              <a:off x="7314901" y="4893352"/>
              <a:ext cx="71120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NSFR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CC70CF-90AB-3546-F791-BCABC0532611}"/>
                </a:ext>
              </a:extLst>
            </p:cNvPr>
            <p:cNvSpPr/>
            <p:nvPr/>
          </p:nvSpPr>
          <p:spPr>
            <a:xfrm>
              <a:off x="8137186" y="4893351"/>
              <a:ext cx="624395" cy="607805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4SM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903CB2-CDD4-4626-6E8F-22D48C36B849}"/>
                </a:ext>
              </a:extLst>
            </p:cNvPr>
            <p:cNvSpPr/>
            <p:nvPr/>
          </p:nvSpPr>
          <p:spPr>
            <a:xfrm>
              <a:off x="9599258" y="4893350"/>
              <a:ext cx="100375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target program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01B84A-6E83-8E5D-C6CC-D807198A2F43}"/>
                </a:ext>
              </a:extLst>
            </p:cNvPr>
            <p:cNvSpPr/>
            <p:nvPr/>
          </p:nvSpPr>
          <p:spPr>
            <a:xfrm>
              <a:off x="8034764" y="3599187"/>
              <a:ext cx="454511" cy="436791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PI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D84CE4-F721-C3D4-2660-9926344D7236}"/>
                </a:ext>
              </a:extLst>
            </p:cNvPr>
            <p:cNvCxnSpPr>
              <a:cxnSpLocks/>
              <a:stCxn id="49" idx="3"/>
              <a:endCxn id="51" idx="3"/>
            </p:cNvCxnSpPr>
            <p:nvPr/>
          </p:nvCxnSpPr>
          <p:spPr>
            <a:xfrm flipH="1" flipV="1">
              <a:off x="8489275" y="3817583"/>
              <a:ext cx="272306" cy="137967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B61093-FD7D-E43D-EECA-065B3E659085}"/>
                </a:ext>
              </a:extLst>
            </p:cNvPr>
            <p:cNvSpPr/>
            <p:nvPr/>
          </p:nvSpPr>
          <p:spPr>
            <a:xfrm>
              <a:off x="5500441" y="3429000"/>
              <a:ext cx="2455285" cy="864313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new concepts</a:t>
              </a:r>
            </a:p>
            <a:p>
              <a:r>
                <a:rPr lang="en-US" sz="2658" dirty="0"/>
                <a:t>(invented predicates)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5187045-D5FC-760A-AA4D-E24A5C67D21B}"/>
                </a:ext>
              </a:extLst>
            </p:cNvPr>
            <p:cNvSpPr/>
            <p:nvPr/>
          </p:nvSpPr>
          <p:spPr>
            <a:xfrm>
              <a:off x="1054062" y="1808383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 err="1"/>
                <a:t>init</a:t>
              </a:r>
              <a:r>
                <a:rPr lang="en-US" sz="2658" dirty="0"/>
                <a:t>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06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360B40-344D-256E-95DF-CC1C0D6F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" y="7199058"/>
            <a:ext cx="2941872" cy="294187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4D502E-1A8E-6B7B-8BCE-BBD52CCF87EA}"/>
              </a:ext>
            </a:extLst>
          </p:cNvPr>
          <p:cNvCxnSpPr>
            <a:cxnSpLocks/>
          </p:cNvCxnSpPr>
          <p:nvPr/>
        </p:nvCxnSpPr>
        <p:spPr>
          <a:xfrm>
            <a:off x="13603627" y="7657393"/>
            <a:ext cx="110606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BF4783-0B5D-CF31-8F86-7BB5E01DF7D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-1155722" y="7893649"/>
            <a:ext cx="1261809" cy="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5187045-D5FC-760A-AA4D-E24A5C67D21B}"/>
              </a:ext>
            </a:extLst>
          </p:cNvPr>
          <p:cNvSpPr/>
          <p:nvPr/>
        </p:nvSpPr>
        <p:spPr>
          <a:xfrm>
            <a:off x="5267353" y="-3307248"/>
            <a:ext cx="1926687" cy="897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 err="1"/>
              <a:t>init</a:t>
            </a:r>
            <a:r>
              <a:rPr lang="en-US" sz="2658" dirty="0"/>
              <a:t> clauses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40C68-1D42-A1EA-F6F5-D7568EF3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82" y="7199058"/>
            <a:ext cx="2941872" cy="29418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E81664-E527-56BD-F11D-BC222437D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10538596" y="-1356110"/>
            <a:ext cx="649117" cy="6596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5396E9-3B35-8182-4C93-D11D92B25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82188" y1="76563" x2="82188" y2="76563"/>
                        <a14:backgroundMark x1="19688" y1="74375" x2="19688" y2="74375"/>
                        <a14:backgroundMark x1="19375" y1="74063" x2="19375" y2="74063"/>
                        <a14:backgroundMark x1="21406" y1="73438" x2="21406" y2="73438"/>
                        <a14:backgroundMark x1="17969" y1="69531" x2="17969" y2="69531"/>
                        <a14:backgroundMark x1="18594" y1="67813" x2="18594" y2="67813"/>
                        <a14:backgroundMark x1="17969" y1="75156" x2="17969" y2="75156"/>
                        <a14:backgroundMark x1="19531" y1="67813" x2="20938" y2="67656"/>
                        <a14:backgroundMark x1="19844" y1="67969" x2="17656" y2="7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" t="50249" r="77189" b="30549"/>
          <a:stretch/>
        </p:blipFill>
        <p:spPr>
          <a:xfrm>
            <a:off x="9464310" y="-3499919"/>
            <a:ext cx="400119" cy="3918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3125CE-4150-397B-3750-C1C31A7B7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8873722" y="-2853974"/>
            <a:ext cx="649117" cy="659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C9B07-C32D-4DDF-F2E4-9123881CE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9746181" y="-3002660"/>
            <a:ext cx="649117" cy="6596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91BD84-9E14-2947-A0A6-6DE0EA3B0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10528711" y="-2762566"/>
            <a:ext cx="649117" cy="6596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3E5D4C-CBD7-A310-4DAA-82728FDB275C}"/>
              </a:ext>
            </a:extLst>
          </p:cNvPr>
          <p:cNvSpPr/>
          <p:nvPr/>
        </p:nvSpPr>
        <p:spPr>
          <a:xfrm>
            <a:off x="5438524" y="-2486819"/>
            <a:ext cx="1926687" cy="897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 err="1"/>
              <a:t>init</a:t>
            </a:r>
            <a:r>
              <a:rPr lang="en-US" sz="2658" dirty="0"/>
              <a:t> clauses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F28DCB-130D-0CCF-3CFF-F9397714F5E8}"/>
              </a:ext>
            </a:extLst>
          </p:cNvPr>
          <p:cNvGrpSpPr/>
          <p:nvPr/>
        </p:nvGrpSpPr>
        <p:grpSpPr>
          <a:xfrm>
            <a:off x="9000332" y="-3087136"/>
            <a:ext cx="1333952" cy="984197"/>
            <a:chOff x="1586363" y="2801049"/>
            <a:chExt cx="903497" cy="6666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98C1CF-4B9E-2B77-4386-239F6573CB00}"/>
                </a:ext>
              </a:extLst>
            </p:cNvPr>
            <p:cNvSpPr/>
            <p:nvPr/>
          </p:nvSpPr>
          <p:spPr>
            <a:xfrm>
              <a:off x="1586363" y="2822285"/>
              <a:ext cx="903497" cy="6453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5E015D1-7632-78E8-AD45-D4705E612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4" t="69918" r="8784" b="16198"/>
            <a:stretch/>
          </p:blipFill>
          <p:spPr>
            <a:xfrm>
              <a:off x="1955813" y="2801049"/>
              <a:ext cx="439652" cy="4467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E4E9388-9411-AF8A-0FEC-85CD046E0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9" t="29199" r="69194" b="51597"/>
            <a:stretch/>
          </p:blipFill>
          <p:spPr>
            <a:xfrm>
              <a:off x="1586364" y="2833111"/>
              <a:ext cx="369948" cy="3826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DA4D10A-CCD2-5BDD-008A-C76A5F2F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678" y="531835"/>
            <a:ext cx="1555474" cy="155547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B8C94EDE-D520-535C-6400-AF1A4C373CF8}"/>
              </a:ext>
            </a:extLst>
          </p:cNvPr>
          <p:cNvGrpSpPr/>
          <p:nvPr/>
        </p:nvGrpSpPr>
        <p:grpSpPr>
          <a:xfrm>
            <a:off x="12048154" y="7708256"/>
            <a:ext cx="1555473" cy="862234"/>
            <a:chOff x="670125" y="4028419"/>
            <a:chExt cx="1053535" cy="58399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080CFF-84AB-BF10-E32F-1BBEBB30D8E7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2F6F5AA-3D7C-69B0-2614-0BA40B821C04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66D2157-240B-610D-18DD-A2EACC920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0827AC6-22B0-0D5D-8031-84B54DB9F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AC4AA5-10FB-B2A9-63C5-7B9C65240299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color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38ABD45-C802-D144-7D37-565440B3C0A8}"/>
              </a:ext>
            </a:extLst>
          </p:cNvPr>
          <p:cNvGrpSpPr/>
          <p:nvPr/>
        </p:nvGrpSpPr>
        <p:grpSpPr>
          <a:xfrm>
            <a:off x="11968995" y="7554297"/>
            <a:ext cx="1555473" cy="773912"/>
            <a:chOff x="670124" y="4808960"/>
            <a:chExt cx="1053535" cy="52417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DFA8AB4-8B93-7D64-B313-61916E9B8782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757FDFB-FEC1-3F4B-6B89-8A49DCEC57FB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AC8401F-1106-CBE7-D305-7EF1B0D01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7DA9D9C-C2DD-E8E4-B55C-0AD95D264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4F9E40-A314-38B9-03FF-29595094D583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shape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F20243-52D5-1C2A-4FE2-EFD4358885CE}"/>
              </a:ext>
            </a:extLst>
          </p:cNvPr>
          <p:cNvGrpSpPr/>
          <p:nvPr/>
        </p:nvGrpSpPr>
        <p:grpSpPr>
          <a:xfrm>
            <a:off x="12036948" y="7550652"/>
            <a:ext cx="1387336" cy="801983"/>
            <a:chOff x="731286" y="1685679"/>
            <a:chExt cx="939654" cy="5431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8A99BF-D72F-ED82-9823-4FE4ACBDAEB7}"/>
                </a:ext>
              </a:extLst>
            </p:cNvPr>
            <p:cNvSpPr/>
            <p:nvPr/>
          </p:nvSpPr>
          <p:spPr>
            <a:xfrm>
              <a:off x="738875" y="1685679"/>
              <a:ext cx="932065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3DE53A-BEE5-B20A-B124-56B9EAAE1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610A48-05E6-1C41-4613-5672B41C532C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color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98C10B-B892-6EF5-C524-1785C4D0A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3A1E7-73E5-7F61-8AB0-FF5B6CA96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5" t="48089" r="44265" b="20320"/>
          <a:stretch/>
        </p:blipFill>
        <p:spPr bwMode="auto">
          <a:xfrm>
            <a:off x="17626595" y="7399216"/>
            <a:ext cx="3573206" cy="31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6B7AEA6-BDE5-38D4-E82D-ACA7C20A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197" y="-193385"/>
            <a:ext cx="3573206" cy="3573206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18E33A3-290D-FB12-FA98-8AF482CDAD92}"/>
              </a:ext>
            </a:extLst>
          </p:cNvPr>
          <p:cNvGrpSpPr/>
          <p:nvPr/>
        </p:nvGrpSpPr>
        <p:grpSpPr>
          <a:xfrm>
            <a:off x="23774437" y="398364"/>
            <a:ext cx="1307450" cy="828380"/>
            <a:chOff x="686969" y="3269641"/>
            <a:chExt cx="885547" cy="56106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9AC0A3B-F6F2-7C6C-3136-8782E340E7AE}"/>
                </a:ext>
              </a:extLst>
            </p:cNvPr>
            <p:cNvGrpSpPr/>
            <p:nvPr/>
          </p:nvGrpSpPr>
          <p:grpSpPr>
            <a:xfrm>
              <a:off x="710531" y="3269641"/>
              <a:ext cx="861985" cy="561068"/>
              <a:chOff x="1586364" y="2804806"/>
              <a:chExt cx="861985" cy="56106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BCAF66-5852-588C-63E0-E337CF15AE5A}"/>
                  </a:ext>
                </a:extLst>
              </p:cNvPr>
              <p:cNvSpPr/>
              <p:nvPr/>
            </p:nvSpPr>
            <p:spPr>
              <a:xfrm>
                <a:off x="1586364" y="2822285"/>
                <a:ext cx="861985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696F5FD-EB26-C66B-0A86-ABF2002F7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1982431" y="2804806"/>
                <a:ext cx="336953" cy="3424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07EF6DC5-C9B0-AA19-4BE0-C10978C64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04702" y="2829425"/>
                <a:ext cx="278010" cy="287554"/>
              </a:xfrm>
              <a:prstGeom prst="rect">
                <a:avLst/>
              </a:prstGeom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3FF8A71-D891-2F23-B1A4-47904CC2FD18}"/>
                </a:ext>
              </a:extLst>
            </p:cNvPr>
            <p:cNvSpPr/>
            <p:nvPr/>
          </p:nvSpPr>
          <p:spPr>
            <a:xfrm>
              <a:off x="686969" y="3529375"/>
              <a:ext cx="864791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shape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8C1F4F-7459-7BE7-BEC4-BC6D9CB8A60E}"/>
              </a:ext>
            </a:extLst>
          </p:cNvPr>
          <p:cNvGrpSpPr/>
          <p:nvPr/>
        </p:nvGrpSpPr>
        <p:grpSpPr>
          <a:xfrm>
            <a:off x="23754675" y="3036283"/>
            <a:ext cx="1555473" cy="862234"/>
            <a:chOff x="670125" y="4028419"/>
            <a:chExt cx="1053535" cy="58399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C5293FB-64F0-AE51-40A3-F3D47E1D40D1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8837AE5-1290-160B-19AD-D34929926A98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4D2DCFA-283A-D5AB-6E3C-5736F4B3C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ED84A506-24EF-2A71-DF00-D9F12D3B3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FEE9385-EF2F-0A18-5211-180515CE52E1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color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F69307-4842-982D-FBD8-37EA8F186340}"/>
              </a:ext>
            </a:extLst>
          </p:cNvPr>
          <p:cNvGrpSpPr/>
          <p:nvPr/>
        </p:nvGrpSpPr>
        <p:grpSpPr>
          <a:xfrm>
            <a:off x="23754675" y="1345178"/>
            <a:ext cx="1555473" cy="773912"/>
            <a:chOff x="670124" y="4808960"/>
            <a:chExt cx="1053535" cy="5241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00A40F2-2E4B-2144-887E-9F9C3C2A9873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A563E13-0906-81C1-2862-0E412A20C5D2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A31E076-3D61-C4E0-E23B-F74415724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218C8A04-9925-0222-1F26-819DED135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ED39509-3B94-22BF-ED84-EE2423B72532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shape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005CA4-F1FA-CEF7-5BC4-A9269B8586CB}"/>
              </a:ext>
            </a:extLst>
          </p:cNvPr>
          <p:cNvGrpSpPr/>
          <p:nvPr/>
        </p:nvGrpSpPr>
        <p:grpSpPr>
          <a:xfrm>
            <a:off x="23822630" y="2198876"/>
            <a:ext cx="1222581" cy="801983"/>
            <a:chOff x="731286" y="1685679"/>
            <a:chExt cx="828064" cy="5431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FB59B15-C08A-5804-69DC-FE429C0DA843}"/>
                </a:ext>
              </a:extLst>
            </p:cNvPr>
            <p:cNvSpPr/>
            <p:nvPr/>
          </p:nvSpPr>
          <p:spPr>
            <a:xfrm>
              <a:off x="738876" y="1685679"/>
              <a:ext cx="820474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26A043F-B0CC-EDA7-A995-AA6705488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F67B8E5-711E-DF31-FF4C-D08B5FFDB48D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color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52DA364-3F75-E836-823A-6C85F77F5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3461558-A54F-86D9-755B-A2ED33CCBC36}"/>
              </a:ext>
            </a:extLst>
          </p:cNvPr>
          <p:cNvGrpSpPr/>
          <p:nvPr/>
        </p:nvGrpSpPr>
        <p:grpSpPr>
          <a:xfrm>
            <a:off x="23756582" y="-514915"/>
            <a:ext cx="1272664" cy="780426"/>
            <a:chOff x="710530" y="2464727"/>
            <a:chExt cx="861986" cy="5285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A522748-6ECB-50CD-0D6A-0D7EED23238B}"/>
                </a:ext>
              </a:extLst>
            </p:cNvPr>
            <p:cNvSpPr/>
            <p:nvPr/>
          </p:nvSpPr>
          <p:spPr>
            <a:xfrm>
              <a:off x="738875" y="2464727"/>
              <a:ext cx="833641" cy="5285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22338CB-A8BB-AB41-F97A-257372AC3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90138" y="2510693"/>
              <a:ext cx="271004" cy="265406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081E8E6-9344-AA8A-C499-A500C7279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2554801"/>
              <a:ext cx="180927" cy="177190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39F36CB-4BAB-96EA-5AB9-872E3BE93941}"/>
                </a:ext>
              </a:extLst>
            </p:cNvPr>
            <p:cNvSpPr/>
            <p:nvPr/>
          </p:nvSpPr>
          <p:spPr>
            <a:xfrm>
              <a:off x="710530" y="2735272"/>
              <a:ext cx="861986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shape</a:t>
              </a:r>
            </a:p>
          </p:txBody>
        </p:sp>
      </p:grpSp>
      <p:pic>
        <p:nvPicPr>
          <p:cNvPr id="105" name="Picture 104" descr="A picture containing icon&#10;&#10;Description automatically generated">
            <a:extLst>
              <a:ext uri="{FF2B5EF4-FFF2-40B4-BE49-F238E27FC236}">
                <a16:creationId xmlns:a16="http://schemas.microsoft.com/office/drawing/2014/main" id="{E84B48D3-5863-952B-1604-1CA5240A18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773" y="522067"/>
            <a:ext cx="1555474" cy="1555474"/>
          </a:xfrm>
          <a:prstGeom prst="rect">
            <a:avLst/>
          </a:prstGeom>
        </p:spPr>
      </p:pic>
      <p:pic>
        <p:nvPicPr>
          <p:cNvPr id="107" name="Picture 106" descr="A picture containing text, vector graphics, businesscard, accessory&#10;&#10;Description automatically generated">
            <a:extLst>
              <a:ext uri="{FF2B5EF4-FFF2-40B4-BE49-F238E27FC236}">
                <a16:creationId xmlns:a16="http://schemas.microsoft.com/office/drawing/2014/main" id="{A3D99C53-A1EC-55B1-96B5-341A941C99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361" y="522067"/>
            <a:ext cx="1555474" cy="1555474"/>
          </a:xfrm>
          <a:prstGeom prst="rect">
            <a:avLst/>
          </a:prstGeom>
        </p:spPr>
      </p:pic>
      <p:pic>
        <p:nvPicPr>
          <p:cNvPr id="109" name="Picture 108" descr="Shape&#10;&#10;Description automatically generated">
            <a:extLst>
              <a:ext uri="{FF2B5EF4-FFF2-40B4-BE49-F238E27FC236}">
                <a16:creationId xmlns:a16="http://schemas.microsoft.com/office/drawing/2014/main" id="{3BD024A0-96FB-9E8E-AD8B-4FB072157E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83" y="2449745"/>
            <a:ext cx="1553513" cy="1553513"/>
          </a:xfrm>
          <a:prstGeom prst="rect">
            <a:avLst/>
          </a:prstGeom>
        </p:spPr>
      </p:pic>
      <p:pic>
        <p:nvPicPr>
          <p:cNvPr id="111" name="Picture 110" descr="A picture containing icon&#10;&#10;Description automatically generated">
            <a:extLst>
              <a:ext uri="{FF2B5EF4-FFF2-40B4-BE49-F238E27FC236}">
                <a16:creationId xmlns:a16="http://schemas.microsoft.com/office/drawing/2014/main" id="{E0C3C360-AFBE-CD94-601A-40885564BC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346" y="2423440"/>
            <a:ext cx="1553513" cy="1553513"/>
          </a:xfrm>
          <a:prstGeom prst="rect">
            <a:avLst/>
          </a:prstGeom>
        </p:spPr>
      </p:pic>
      <p:pic>
        <p:nvPicPr>
          <p:cNvPr id="113" name="Picture 112" descr="Chart&#10;&#10;Description automatically generated">
            <a:extLst>
              <a:ext uri="{FF2B5EF4-FFF2-40B4-BE49-F238E27FC236}">
                <a16:creationId xmlns:a16="http://schemas.microsoft.com/office/drawing/2014/main" id="{8A301A03-34A7-0919-1BDC-9CE6BFF988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322" y="2423438"/>
            <a:ext cx="1553514" cy="1553514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D3EE2391-7000-98E6-015D-9ED09057A9BA}"/>
              </a:ext>
            </a:extLst>
          </p:cNvPr>
          <p:cNvSpPr/>
          <p:nvPr/>
        </p:nvSpPr>
        <p:spPr>
          <a:xfrm>
            <a:off x="8384520" y="357189"/>
            <a:ext cx="6679195" cy="18058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75FA6E6-095F-76CA-9CF1-16ED3D06F833}"/>
              </a:ext>
            </a:extLst>
          </p:cNvPr>
          <p:cNvSpPr/>
          <p:nvPr/>
        </p:nvSpPr>
        <p:spPr>
          <a:xfrm>
            <a:off x="8325828" y="1618948"/>
            <a:ext cx="1353669" cy="483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/>
              <a:t>positive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5A714AF-0C01-4F93-9E7D-8F414FE2B5A2}"/>
              </a:ext>
            </a:extLst>
          </p:cNvPr>
          <p:cNvSpPr/>
          <p:nvPr/>
        </p:nvSpPr>
        <p:spPr>
          <a:xfrm>
            <a:off x="8384520" y="2335059"/>
            <a:ext cx="6679195" cy="18058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F956DAF-39F4-E4A4-95E0-E04ECAB7B684}"/>
              </a:ext>
            </a:extLst>
          </p:cNvPr>
          <p:cNvSpPr/>
          <p:nvPr/>
        </p:nvSpPr>
        <p:spPr>
          <a:xfrm>
            <a:off x="8417108" y="3570958"/>
            <a:ext cx="1677942" cy="54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/>
              <a:t>negative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46E2DB-0E6B-0809-BD7C-D649E1FF63AB}"/>
              </a:ext>
            </a:extLst>
          </p:cNvPr>
          <p:cNvGrpSpPr/>
          <p:nvPr/>
        </p:nvGrpSpPr>
        <p:grpSpPr>
          <a:xfrm>
            <a:off x="1111352" y="1078742"/>
            <a:ext cx="4572496" cy="1794605"/>
            <a:chOff x="1185005" y="2022641"/>
            <a:chExt cx="3096990" cy="12155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1185005" y="2022641"/>
              <a:ext cx="2420163" cy="121550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2658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875A71-195D-F3A9-694E-C076F5A925AE}"/>
                </a:ext>
              </a:extLst>
            </p:cNvPr>
            <p:cNvGrpSpPr/>
            <p:nvPr/>
          </p:nvGrpSpPr>
          <p:grpSpPr>
            <a:xfrm>
              <a:off x="1326259" y="2203036"/>
              <a:ext cx="885547" cy="561068"/>
              <a:chOff x="686969" y="3269641"/>
              <a:chExt cx="885547" cy="56106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C1F63C6-F732-C0F5-844D-FAE970774860}"/>
                  </a:ext>
                </a:extLst>
              </p:cNvPr>
              <p:cNvGrpSpPr/>
              <p:nvPr/>
            </p:nvGrpSpPr>
            <p:grpSpPr>
              <a:xfrm>
                <a:off x="710531" y="3269641"/>
                <a:ext cx="861985" cy="561068"/>
                <a:chOff x="1586364" y="2804806"/>
                <a:chExt cx="861985" cy="56106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5AF4265-FFFF-1422-B357-3B71351F1246}"/>
                    </a:ext>
                  </a:extLst>
                </p:cNvPr>
                <p:cNvSpPr/>
                <p:nvPr/>
              </p:nvSpPr>
              <p:spPr>
                <a:xfrm>
                  <a:off x="1586364" y="2822285"/>
                  <a:ext cx="861985" cy="54358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DD00352-4B41-95FC-B250-5DD934913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554" t="69918" r="8784" b="16198"/>
                <a:stretch/>
              </p:blipFill>
              <p:spPr>
                <a:xfrm>
                  <a:off x="1982431" y="2804806"/>
                  <a:ext cx="336953" cy="342409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CD1FCF1-EF12-30CC-2AA7-BD7837033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39" t="29199" r="69194" b="51597"/>
                <a:stretch/>
              </p:blipFill>
              <p:spPr>
                <a:xfrm>
                  <a:off x="1604702" y="2829425"/>
                  <a:ext cx="278010" cy="287554"/>
                </a:xfrm>
                <a:prstGeom prst="rect">
                  <a:avLst/>
                </a:prstGeom>
              </p:spPr>
            </p:pic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AC3FCAB-0A43-F653-5365-13E3BC7B5D75}"/>
                  </a:ext>
                </a:extLst>
              </p:cNvPr>
              <p:cNvSpPr/>
              <p:nvPr/>
            </p:nvSpPr>
            <p:spPr>
              <a:xfrm>
                <a:off x="686969" y="3529375"/>
                <a:ext cx="864791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24" dirty="0"/>
                  <a:t>same shape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0BDBE-C0B8-F02A-56E5-005BEC14EE6A}"/>
                </a:ext>
              </a:extLst>
            </p:cNvPr>
            <p:cNvGrpSpPr/>
            <p:nvPr/>
          </p:nvGrpSpPr>
          <p:grpSpPr>
            <a:xfrm>
              <a:off x="2457191" y="2203036"/>
              <a:ext cx="861986" cy="528589"/>
              <a:chOff x="710530" y="2464727"/>
              <a:chExt cx="861986" cy="5285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F7922A-93CB-FACC-0EAE-124DF55D69F6}"/>
                  </a:ext>
                </a:extLst>
              </p:cNvPr>
              <p:cNvSpPr/>
              <p:nvPr/>
            </p:nvSpPr>
            <p:spPr>
              <a:xfrm>
                <a:off x="738875" y="2464727"/>
                <a:ext cx="833641" cy="528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6187809-C0A4-4976-54F3-F2729B05A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790138" y="2510693"/>
                <a:ext cx="271004" cy="26540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CDF1E4C-C348-18F9-9374-872022975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1236006" y="2554801"/>
                <a:ext cx="180927" cy="177190"/>
              </a:xfrm>
              <a:prstGeom prst="rect">
                <a:avLst/>
              </a:prstGeom>
            </p:spPr>
          </p:pic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328257-258E-D04B-DC65-4A4DABC878B9}"/>
                  </a:ext>
                </a:extLst>
              </p:cNvPr>
              <p:cNvSpPr/>
              <p:nvPr/>
            </p:nvSpPr>
            <p:spPr>
              <a:xfrm>
                <a:off x="710530" y="2735272"/>
                <a:ext cx="861986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24" dirty="0"/>
                  <a:t>same shape</a:t>
                </a: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6006C9-8215-8533-1C98-6AD1F35F9969}"/>
                </a:ext>
              </a:extLst>
            </p:cNvPr>
            <p:cNvSpPr/>
            <p:nvPr/>
          </p:nvSpPr>
          <p:spPr>
            <a:xfrm>
              <a:off x="1210157" y="2808754"/>
              <a:ext cx="3071838" cy="3651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background 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40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CFD2D0D-E827-3BB0-9AD3-1775193C19EB}"/>
              </a:ext>
            </a:extLst>
          </p:cNvPr>
          <p:cNvSpPr/>
          <p:nvPr/>
        </p:nvSpPr>
        <p:spPr>
          <a:xfrm>
            <a:off x="14634951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7C4AA3-286C-4777-9513-220F6BE0FB74}"/>
              </a:ext>
            </a:extLst>
          </p:cNvPr>
          <p:cNvSpPr/>
          <p:nvPr/>
        </p:nvSpPr>
        <p:spPr>
          <a:xfrm>
            <a:off x="1332981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002C5-549E-5EB5-1805-EDC9DD2AB45E}"/>
              </a:ext>
            </a:extLst>
          </p:cNvPr>
          <p:cNvSpPr/>
          <p:nvPr/>
        </p:nvSpPr>
        <p:spPr>
          <a:xfrm>
            <a:off x="1751970" y="209363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A00CAE-7397-1E23-10D9-13E8AB87BC55}"/>
              </a:ext>
            </a:extLst>
          </p:cNvPr>
          <p:cNvSpPr/>
          <p:nvPr/>
        </p:nvSpPr>
        <p:spPr>
          <a:xfrm>
            <a:off x="2495655" y="209363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E9ECAD3-CFBC-E5FD-7C97-351EAB6316E5}"/>
              </a:ext>
            </a:extLst>
          </p:cNvPr>
          <p:cNvSpPr/>
          <p:nvPr/>
        </p:nvSpPr>
        <p:spPr>
          <a:xfrm>
            <a:off x="2051478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C635A-FCEA-E99B-7968-6C9159CC21EF}"/>
              </a:ext>
            </a:extLst>
          </p:cNvPr>
          <p:cNvSpPr/>
          <p:nvPr/>
        </p:nvSpPr>
        <p:spPr>
          <a:xfrm>
            <a:off x="3580770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57C342-8112-3521-804F-05017E40895B}"/>
              </a:ext>
            </a:extLst>
          </p:cNvPr>
          <p:cNvSpPr/>
          <p:nvPr/>
        </p:nvSpPr>
        <p:spPr>
          <a:xfrm>
            <a:off x="3999759" y="2093632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24C1F-D3AD-D029-706F-C4FAA580AB6A}"/>
              </a:ext>
            </a:extLst>
          </p:cNvPr>
          <p:cNvSpPr/>
          <p:nvPr/>
        </p:nvSpPr>
        <p:spPr>
          <a:xfrm>
            <a:off x="4743444" y="2093632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579EBA9-54EB-82B9-7821-C3A0BD8FE6C4}"/>
              </a:ext>
            </a:extLst>
          </p:cNvPr>
          <p:cNvSpPr/>
          <p:nvPr/>
        </p:nvSpPr>
        <p:spPr>
          <a:xfrm>
            <a:off x="4299267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B8DC03-6914-628B-0C3B-12D241288C77}"/>
              </a:ext>
            </a:extLst>
          </p:cNvPr>
          <p:cNvSpPr/>
          <p:nvPr/>
        </p:nvSpPr>
        <p:spPr>
          <a:xfrm>
            <a:off x="5760090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7934B1-4692-6A10-96A5-1577D9807C76}"/>
              </a:ext>
            </a:extLst>
          </p:cNvPr>
          <p:cNvSpPr/>
          <p:nvPr/>
        </p:nvSpPr>
        <p:spPr>
          <a:xfrm>
            <a:off x="6140342" y="2093632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F7E5AD-8A12-1EF6-F132-681A9304F03C}"/>
              </a:ext>
            </a:extLst>
          </p:cNvPr>
          <p:cNvSpPr/>
          <p:nvPr/>
        </p:nvSpPr>
        <p:spPr>
          <a:xfrm>
            <a:off x="6868426" y="2093632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E1B663-F29B-CF71-B00D-AF9D6BDE5643}"/>
              </a:ext>
            </a:extLst>
          </p:cNvPr>
          <p:cNvSpPr/>
          <p:nvPr/>
        </p:nvSpPr>
        <p:spPr>
          <a:xfrm>
            <a:off x="6524736" y="1483098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0026CB-1CC6-22C3-618B-0CB9B868F97F}"/>
              </a:ext>
            </a:extLst>
          </p:cNvPr>
          <p:cNvSpPr/>
          <p:nvPr/>
        </p:nvSpPr>
        <p:spPr>
          <a:xfrm>
            <a:off x="10207842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FB2F6C-1FDD-38EA-A568-12C014C4E682}"/>
              </a:ext>
            </a:extLst>
          </p:cNvPr>
          <p:cNvSpPr/>
          <p:nvPr/>
        </p:nvSpPr>
        <p:spPr>
          <a:xfrm>
            <a:off x="10626831" y="209363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810BF5-8381-34E0-5759-FC90DFE77276}"/>
              </a:ext>
            </a:extLst>
          </p:cNvPr>
          <p:cNvSpPr/>
          <p:nvPr/>
        </p:nvSpPr>
        <p:spPr>
          <a:xfrm>
            <a:off x="11370516" y="2093632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67C993E-BFB2-3735-31BF-B4049FDEC117}"/>
              </a:ext>
            </a:extLst>
          </p:cNvPr>
          <p:cNvSpPr/>
          <p:nvPr/>
        </p:nvSpPr>
        <p:spPr>
          <a:xfrm>
            <a:off x="10926339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B63F8B-FB69-3873-58D0-057FE071F773}"/>
              </a:ext>
            </a:extLst>
          </p:cNvPr>
          <p:cNvSpPr/>
          <p:nvPr/>
        </p:nvSpPr>
        <p:spPr>
          <a:xfrm>
            <a:off x="12455631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337BC-F796-F758-FF6C-0E78DDC6C61C}"/>
              </a:ext>
            </a:extLst>
          </p:cNvPr>
          <p:cNvSpPr/>
          <p:nvPr/>
        </p:nvSpPr>
        <p:spPr>
          <a:xfrm>
            <a:off x="15737444" y="2106500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99D53F-6451-F824-9897-C1827CCE9A33}"/>
              </a:ext>
            </a:extLst>
          </p:cNvPr>
          <p:cNvSpPr/>
          <p:nvPr/>
        </p:nvSpPr>
        <p:spPr>
          <a:xfrm>
            <a:off x="13618305" y="2093632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6266D8C7-9F7A-5785-F9A8-06A120865589}"/>
              </a:ext>
            </a:extLst>
          </p:cNvPr>
          <p:cNvSpPr/>
          <p:nvPr/>
        </p:nvSpPr>
        <p:spPr>
          <a:xfrm>
            <a:off x="13174128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9B85DE-2464-58E4-DB07-9084B234B9EC}"/>
              </a:ext>
            </a:extLst>
          </p:cNvPr>
          <p:cNvSpPr/>
          <p:nvPr/>
        </p:nvSpPr>
        <p:spPr>
          <a:xfrm>
            <a:off x="15020306" y="2140161"/>
            <a:ext cx="274320" cy="2790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0CF186-DBEE-D76C-6532-C4CA4E43D943}"/>
              </a:ext>
            </a:extLst>
          </p:cNvPr>
          <p:cNvSpPr/>
          <p:nvPr/>
        </p:nvSpPr>
        <p:spPr>
          <a:xfrm>
            <a:off x="188429" y="175439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61DEDF-4D46-193A-A62B-E7541D83E3FB}"/>
              </a:ext>
            </a:extLst>
          </p:cNvPr>
          <p:cNvSpPr/>
          <p:nvPr/>
        </p:nvSpPr>
        <p:spPr>
          <a:xfrm>
            <a:off x="15399597" y="1483098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B9ACAE-900F-3573-FA14-209E3F7E4A27}"/>
              </a:ext>
            </a:extLst>
          </p:cNvPr>
          <p:cNvSpPr/>
          <p:nvPr/>
        </p:nvSpPr>
        <p:spPr>
          <a:xfrm>
            <a:off x="12899808" y="2106500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E7AC00-8D46-FC15-F2C4-8141989F5A45}"/>
              </a:ext>
            </a:extLst>
          </p:cNvPr>
          <p:cNvSpPr txBox="1"/>
          <p:nvPr/>
        </p:nvSpPr>
        <p:spPr>
          <a:xfrm>
            <a:off x="3707191" y="3073681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positive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DB1B0B-FCCA-0ADE-15B7-305969D82876}"/>
              </a:ext>
            </a:extLst>
          </p:cNvPr>
          <p:cNvSpPr txBox="1"/>
          <p:nvPr/>
        </p:nvSpPr>
        <p:spPr>
          <a:xfrm>
            <a:off x="12742139" y="3104285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negative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C8400-9B82-03D0-ED75-6BA645D13D5E}"/>
              </a:ext>
            </a:extLst>
          </p:cNvPr>
          <p:cNvSpPr txBox="1"/>
          <p:nvPr/>
        </p:nvSpPr>
        <p:spPr>
          <a:xfrm>
            <a:off x="7556432" y="454503"/>
            <a:ext cx="2282878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Pattern: One pair</a:t>
            </a:r>
          </a:p>
        </p:txBody>
      </p:sp>
    </p:spTree>
    <p:extLst>
      <p:ext uri="{BB962C8B-B14F-4D97-AF65-F5344CB8AC3E}">
        <p14:creationId xmlns:p14="http://schemas.microsoft.com/office/powerpoint/2010/main" val="20761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EEF52BD1-F39B-5377-6753-4F84BE5CF2C1}"/>
              </a:ext>
            </a:extLst>
          </p:cNvPr>
          <p:cNvSpPr/>
          <p:nvPr/>
        </p:nvSpPr>
        <p:spPr>
          <a:xfrm>
            <a:off x="5944525" y="3571941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D6D1C59-FC69-EAC4-581F-A7F0CA58DFE7}"/>
              </a:ext>
            </a:extLst>
          </p:cNvPr>
          <p:cNvSpPr txBox="1"/>
          <p:nvPr/>
        </p:nvSpPr>
        <p:spPr>
          <a:xfrm>
            <a:off x="136912" y="29917"/>
            <a:ext cx="11986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Atom:    a =color(</a:t>
            </a:r>
            <a:r>
              <a:rPr lang="en-US" dirty="0" err="1"/>
              <a:t>A,red</a:t>
            </a:r>
            <a:r>
              <a:rPr lang="en-US" dirty="0"/>
              <a:t>)</a:t>
            </a:r>
          </a:p>
          <a:p>
            <a:r>
              <a:rPr lang="en-US" dirty="0"/>
              <a:t>A set of atoms is called </a:t>
            </a:r>
            <a:r>
              <a:rPr lang="en-US" altLang="zh-CN" b="1" dirty="0"/>
              <a:t>instance v={a1,a2,…,</a:t>
            </a:r>
            <a:r>
              <a:rPr lang="en-US" altLang="zh-CN" b="1" dirty="0" err="1"/>
              <a:t>a_n</a:t>
            </a:r>
            <a:r>
              <a:rPr lang="en-US" altLang="zh-CN" b="1" dirty="0"/>
              <a:t>}</a:t>
            </a:r>
            <a:endParaRPr lang="en-US" b="1" dirty="0"/>
          </a:p>
          <a:p>
            <a:r>
              <a:rPr lang="en-US" dirty="0"/>
              <a:t>pattern:  a pattern p is a set of </a:t>
            </a:r>
            <a:r>
              <a:rPr lang="en-US" b="1" dirty="0"/>
              <a:t>instances {v1,…,</a:t>
            </a:r>
            <a:r>
              <a:rPr lang="en-US" b="1" dirty="0" err="1"/>
              <a:t>v_n</a:t>
            </a:r>
            <a:r>
              <a:rPr lang="en-US" b="1" dirty="0"/>
              <a:t>}, each of its instance is also called a variation v of pattern p.</a:t>
            </a:r>
          </a:p>
          <a:p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CB9240A-2499-0A1A-B76A-CA791EC4FCFC}"/>
              </a:ext>
            </a:extLst>
          </p:cNvPr>
          <p:cNvSpPr/>
          <p:nvPr/>
        </p:nvSpPr>
        <p:spPr>
          <a:xfrm>
            <a:off x="13328296" y="3571941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E0525E-C8CD-0D3A-D80C-9E66AE1CC3B7}"/>
              </a:ext>
            </a:extLst>
          </p:cNvPr>
          <p:cNvSpPr/>
          <p:nvPr/>
        </p:nvSpPr>
        <p:spPr>
          <a:xfrm>
            <a:off x="9569032" y="3545994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2C7FB4D-FFA4-FEC8-6784-71ECFCA206A8}"/>
              </a:ext>
            </a:extLst>
          </p:cNvPr>
          <p:cNvSpPr/>
          <p:nvPr/>
        </p:nvSpPr>
        <p:spPr>
          <a:xfrm>
            <a:off x="2235687" y="3590857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7617E8AE-0387-BA81-7586-41ACAB2C2F5A}"/>
              </a:ext>
            </a:extLst>
          </p:cNvPr>
          <p:cNvSpPr/>
          <p:nvPr/>
        </p:nvSpPr>
        <p:spPr>
          <a:xfrm>
            <a:off x="3478567" y="4323601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73F455-BBDB-EA72-F259-79DA14F440F0}"/>
              </a:ext>
            </a:extLst>
          </p:cNvPr>
          <p:cNvSpPr/>
          <p:nvPr/>
        </p:nvSpPr>
        <p:spPr>
          <a:xfrm>
            <a:off x="10394110" y="4943541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4B0CC6-69A1-8F7D-7706-6FA298EEAFE8}"/>
              </a:ext>
            </a:extLst>
          </p:cNvPr>
          <p:cNvSpPr/>
          <p:nvPr/>
        </p:nvSpPr>
        <p:spPr>
          <a:xfrm>
            <a:off x="11137795" y="4943541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4B4C58F2-F704-D304-A815-2078D5C435BE}"/>
              </a:ext>
            </a:extLst>
          </p:cNvPr>
          <p:cNvSpPr/>
          <p:nvPr/>
        </p:nvSpPr>
        <p:spPr>
          <a:xfrm>
            <a:off x="14264771" y="4341245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DE7F2B-F747-D258-2067-F57F7657AD85}"/>
              </a:ext>
            </a:extLst>
          </p:cNvPr>
          <p:cNvSpPr/>
          <p:nvPr/>
        </p:nvSpPr>
        <p:spPr>
          <a:xfrm>
            <a:off x="7611365" y="4998544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A92ABD-606E-6066-6CC1-083A1E9F0960}"/>
              </a:ext>
            </a:extLst>
          </p:cNvPr>
          <p:cNvSpPr txBox="1"/>
          <p:nvPr/>
        </p:nvSpPr>
        <p:spPr>
          <a:xfrm>
            <a:off x="2246117" y="5980417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4D5BD1-819C-1330-B4E5-9CB647A8FC09}"/>
              </a:ext>
            </a:extLst>
          </p:cNvPr>
          <p:cNvSpPr txBox="1"/>
          <p:nvPr/>
        </p:nvSpPr>
        <p:spPr>
          <a:xfrm>
            <a:off x="9562654" y="5925414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5F4566-1D42-B264-5335-DCC755767F3C}"/>
              </a:ext>
            </a:extLst>
          </p:cNvPr>
          <p:cNvSpPr txBox="1"/>
          <p:nvPr/>
        </p:nvSpPr>
        <p:spPr>
          <a:xfrm>
            <a:off x="13328296" y="5949561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/>
              <p:nvPr/>
            </p:nvSpPr>
            <p:spPr>
              <a:xfrm>
                <a:off x="398617" y="4780035"/>
                <a:ext cx="1433607" cy="3648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71" dirty="0">
                    <a:solidFill>
                      <a:schemeClr val="bg1"/>
                    </a:solidFill>
                  </a:rPr>
                  <a:t>Pattern </a:t>
                </a:r>
                <a14:m>
                  <m:oMath xmlns:m="http://schemas.openxmlformats.org/officeDocument/2006/math">
                    <m:r>
                      <a:rPr lang="en-US" sz="1771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77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" y="4780035"/>
                <a:ext cx="1433607" cy="364843"/>
              </a:xfrm>
              <a:prstGeom prst="rect">
                <a:avLst/>
              </a:prstGeom>
              <a:blipFill>
                <a:blip r:embed="rId2"/>
                <a:stretch>
                  <a:fillRect t="-5000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2064CB1-B3FD-DB2A-2750-B78BFA5CC8A4}"/>
              </a:ext>
            </a:extLst>
          </p:cNvPr>
          <p:cNvSpPr/>
          <p:nvPr/>
        </p:nvSpPr>
        <p:spPr>
          <a:xfrm>
            <a:off x="3845914" y="5023685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8CB624-B0E0-B945-49B9-AEB15A6562F8}"/>
              </a:ext>
            </a:extLst>
          </p:cNvPr>
          <p:cNvSpPr/>
          <p:nvPr/>
        </p:nvSpPr>
        <p:spPr>
          <a:xfrm>
            <a:off x="6937039" y="4870749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69C5FEBA-E876-A75D-085F-5E95427500BF}"/>
              </a:ext>
            </a:extLst>
          </p:cNvPr>
          <p:cNvSpPr/>
          <p:nvPr/>
        </p:nvSpPr>
        <p:spPr>
          <a:xfrm>
            <a:off x="14471044" y="4988404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B1D767B-65EA-D9CE-E1AA-14358C9E411D}"/>
              </a:ext>
            </a:extLst>
          </p:cNvPr>
          <p:cNvSpPr txBox="1"/>
          <p:nvPr/>
        </p:nvSpPr>
        <p:spPr>
          <a:xfrm>
            <a:off x="5944525" y="5943771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6FC46B2-65C2-A339-3F81-B1F146AC9B31}"/>
              </a:ext>
            </a:extLst>
          </p:cNvPr>
          <p:cNvSpPr txBox="1"/>
          <p:nvPr/>
        </p:nvSpPr>
        <p:spPr>
          <a:xfrm>
            <a:off x="342474" y="2173833"/>
            <a:ext cx="1433607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Instance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6192032-DA99-B178-8030-5FC21FEB148B}"/>
                  </a:ext>
                </a:extLst>
              </p:cNvPr>
              <p:cNvSpPr txBox="1"/>
              <p:nvPr/>
            </p:nvSpPr>
            <p:spPr>
              <a:xfrm>
                <a:off x="5335345" y="4815104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6192032-DA99-B178-8030-5FC21FEB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45" y="4815104"/>
                <a:ext cx="468620" cy="372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F554B124-5361-A39C-842E-906A402C9349}"/>
              </a:ext>
            </a:extLst>
          </p:cNvPr>
          <p:cNvSpPr txBox="1"/>
          <p:nvPr/>
        </p:nvSpPr>
        <p:spPr>
          <a:xfrm>
            <a:off x="4866178" y="2218143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A014EED-D54A-A055-18CF-C54BCDBC3484}"/>
              </a:ext>
            </a:extLst>
          </p:cNvPr>
          <p:cNvSpPr/>
          <p:nvPr/>
        </p:nvSpPr>
        <p:spPr>
          <a:xfrm>
            <a:off x="4428287" y="2254593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E5F784-3427-B453-4441-3575224BD1FC}"/>
              </a:ext>
            </a:extLst>
          </p:cNvPr>
          <p:cNvSpPr txBox="1"/>
          <p:nvPr/>
        </p:nvSpPr>
        <p:spPr>
          <a:xfrm>
            <a:off x="7083744" y="2218143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0" name="Graphic 119" descr="Large paint brush with solid fill">
            <a:extLst>
              <a:ext uri="{FF2B5EF4-FFF2-40B4-BE49-F238E27FC236}">
                <a16:creationId xmlns:a16="http://schemas.microsoft.com/office/drawing/2014/main" id="{E985E22F-DCD6-C262-DCE3-BE1CB223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330" y="2168499"/>
            <a:ext cx="468620" cy="46862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CA6CC9CA-3D05-7F03-E433-776B3CF731FF}"/>
              </a:ext>
            </a:extLst>
          </p:cNvPr>
          <p:cNvSpPr txBox="1"/>
          <p:nvPr/>
        </p:nvSpPr>
        <p:spPr>
          <a:xfrm>
            <a:off x="9379368" y="2243185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CF9B373-1652-A1D8-11DB-B08F49F4957C}"/>
              </a:ext>
            </a:extLst>
          </p:cNvPr>
          <p:cNvSpPr/>
          <p:nvPr/>
        </p:nvSpPr>
        <p:spPr>
          <a:xfrm>
            <a:off x="8941477" y="2279635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804E4C-95DE-63C6-5DBC-4493174B99FB}"/>
              </a:ext>
            </a:extLst>
          </p:cNvPr>
          <p:cNvSpPr txBox="1"/>
          <p:nvPr/>
        </p:nvSpPr>
        <p:spPr>
          <a:xfrm>
            <a:off x="11596934" y="2243185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5" name="Graphic 124" descr="Large paint brush with solid fill">
            <a:extLst>
              <a:ext uri="{FF2B5EF4-FFF2-40B4-BE49-F238E27FC236}">
                <a16:creationId xmlns:a16="http://schemas.microsoft.com/office/drawing/2014/main" id="{B7EDD9DC-C18C-A260-D824-0D4FC4562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7520" y="2193541"/>
            <a:ext cx="468620" cy="468620"/>
          </a:xfrm>
          <a:prstGeom prst="rect">
            <a:avLst/>
          </a:prstGeom>
        </p:spPr>
      </p:pic>
      <p:sp>
        <p:nvSpPr>
          <p:cNvPr id="129" name="Left Bracket 128">
            <a:extLst>
              <a:ext uri="{FF2B5EF4-FFF2-40B4-BE49-F238E27FC236}">
                <a16:creationId xmlns:a16="http://schemas.microsoft.com/office/drawing/2014/main" id="{DEF1FE2D-D200-9965-4240-D2060D648E9A}"/>
              </a:ext>
            </a:extLst>
          </p:cNvPr>
          <p:cNvSpPr/>
          <p:nvPr/>
        </p:nvSpPr>
        <p:spPr>
          <a:xfrm>
            <a:off x="4204054" y="1976906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>
            <a:extLst>
              <a:ext uri="{FF2B5EF4-FFF2-40B4-BE49-F238E27FC236}">
                <a16:creationId xmlns:a16="http://schemas.microsoft.com/office/drawing/2014/main" id="{344D3435-BA53-AD42-5AC4-4E249CF75641}"/>
              </a:ext>
            </a:extLst>
          </p:cNvPr>
          <p:cNvSpPr/>
          <p:nvPr/>
        </p:nvSpPr>
        <p:spPr>
          <a:xfrm>
            <a:off x="8762896" y="1989701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ket 131">
            <a:extLst>
              <a:ext uri="{FF2B5EF4-FFF2-40B4-BE49-F238E27FC236}">
                <a16:creationId xmlns:a16="http://schemas.microsoft.com/office/drawing/2014/main" id="{EE31D041-E015-0FA6-0ED5-2F43785BFA03}"/>
              </a:ext>
            </a:extLst>
          </p:cNvPr>
          <p:cNvSpPr/>
          <p:nvPr/>
        </p:nvSpPr>
        <p:spPr>
          <a:xfrm>
            <a:off x="7446611" y="1964111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Bracket 132">
            <a:extLst>
              <a:ext uri="{FF2B5EF4-FFF2-40B4-BE49-F238E27FC236}">
                <a16:creationId xmlns:a16="http://schemas.microsoft.com/office/drawing/2014/main" id="{C22C400F-5009-D8FB-4720-2256616AB9C3}"/>
              </a:ext>
            </a:extLst>
          </p:cNvPr>
          <p:cNvSpPr/>
          <p:nvPr/>
        </p:nvSpPr>
        <p:spPr>
          <a:xfrm>
            <a:off x="11959801" y="1956956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AC8ACCD-A1D5-457C-03F9-E8C526DDB80D}"/>
              </a:ext>
            </a:extLst>
          </p:cNvPr>
          <p:cNvGrpSpPr/>
          <p:nvPr/>
        </p:nvGrpSpPr>
        <p:grpSpPr>
          <a:xfrm>
            <a:off x="2288645" y="1665031"/>
            <a:ext cx="1499701" cy="1414389"/>
            <a:chOff x="11301899" y="1358899"/>
            <a:chExt cx="1499701" cy="141438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D4F957B-1DFB-EAF4-9257-F3BFB961D328}"/>
                </a:ext>
              </a:extLst>
            </p:cNvPr>
            <p:cNvSpPr/>
            <p:nvPr/>
          </p:nvSpPr>
          <p:spPr>
            <a:xfrm>
              <a:off x="11301899" y="1358899"/>
              <a:ext cx="1499701" cy="1414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4139864-268F-A7E4-FF8B-4A30B2107EF2}"/>
                </a:ext>
              </a:extLst>
            </p:cNvPr>
            <p:cNvSpPr/>
            <p:nvPr/>
          </p:nvSpPr>
          <p:spPr>
            <a:xfrm>
              <a:off x="12248921" y="2044855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31F7C2-36A5-5CF3-06CA-3574D99B2293}"/>
                </a:ext>
              </a:extLst>
            </p:cNvPr>
            <p:cNvSpPr/>
            <p:nvPr/>
          </p:nvSpPr>
          <p:spPr>
            <a:xfrm>
              <a:off x="11574595" y="1917060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2CAF16-E483-DE27-F0CE-8F6D2CE1DE61}"/>
                  </a:ext>
                </a:extLst>
              </p:cNvPr>
              <p:cNvSpPr txBox="1"/>
              <p:nvPr/>
            </p:nvSpPr>
            <p:spPr>
              <a:xfrm>
                <a:off x="8856921" y="4836943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2CAF16-E483-DE27-F0CE-8F6D2CE1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921" y="4836943"/>
                <a:ext cx="468620" cy="372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D3B045-23F9-B0B1-76F2-2D452760ED3E}"/>
                  </a:ext>
                </a:extLst>
              </p:cNvPr>
              <p:cNvSpPr txBox="1"/>
              <p:nvPr/>
            </p:nvSpPr>
            <p:spPr>
              <a:xfrm>
                <a:off x="12648800" y="4836943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D3B045-23F9-B0B1-76F2-2D452760E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800" y="4836943"/>
                <a:ext cx="468620" cy="3724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58EE8-7A5C-CCDC-E451-3E902325962F}"/>
                  </a:ext>
                </a:extLst>
              </p:cNvPr>
              <p:cNvSpPr txBox="1"/>
              <p:nvPr/>
            </p:nvSpPr>
            <p:spPr>
              <a:xfrm>
                <a:off x="7974377" y="2264708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58EE8-7A5C-CCDC-E451-3E902325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377" y="2264708"/>
                <a:ext cx="468620" cy="372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CD9536-3D70-1ED6-CDEF-59CFC8C5E1B2}"/>
                  </a:ext>
                </a:extLst>
              </p:cNvPr>
              <p:cNvSpPr txBox="1"/>
              <p:nvPr/>
            </p:nvSpPr>
            <p:spPr>
              <a:xfrm>
                <a:off x="5815231" y="2274936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CD9536-3D70-1ED6-CDEF-59CFC8C5E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31" y="2274936"/>
                <a:ext cx="468620" cy="3724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C9D95-E4F8-37AA-A301-27D8E175270A}"/>
                  </a:ext>
                </a:extLst>
              </p:cNvPr>
              <p:cNvSpPr txBox="1"/>
              <p:nvPr/>
            </p:nvSpPr>
            <p:spPr>
              <a:xfrm>
                <a:off x="10351226" y="2283376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C9D95-E4F8-37AA-A301-27D8E175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226" y="2283376"/>
                <a:ext cx="468620" cy="3724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18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EEF52BD1-F39B-5377-6753-4F84BE5CF2C1}"/>
              </a:ext>
            </a:extLst>
          </p:cNvPr>
          <p:cNvSpPr/>
          <p:nvPr/>
        </p:nvSpPr>
        <p:spPr>
          <a:xfrm>
            <a:off x="6672658" y="3826366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CB9240A-2499-0A1A-B76A-CA791EC4FCFC}"/>
              </a:ext>
            </a:extLst>
          </p:cNvPr>
          <p:cNvSpPr/>
          <p:nvPr/>
        </p:nvSpPr>
        <p:spPr>
          <a:xfrm>
            <a:off x="14056429" y="3826366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E0525E-C8CD-0D3A-D80C-9E66AE1CC3B7}"/>
              </a:ext>
            </a:extLst>
          </p:cNvPr>
          <p:cNvSpPr/>
          <p:nvPr/>
        </p:nvSpPr>
        <p:spPr>
          <a:xfrm>
            <a:off x="10297165" y="3800419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2C7FB4D-FFA4-FEC8-6784-71ECFCA206A8}"/>
              </a:ext>
            </a:extLst>
          </p:cNvPr>
          <p:cNvSpPr/>
          <p:nvPr/>
        </p:nvSpPr>
        <p:spPr>
          <a:xfrm>
            <a:off x="2963820" y="3845282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7617E8AE-0387-BA81-7586-41ACAB2C2F5A}"/>
              </a:ext>
            </a:extLst>
          </p:cNvPr>
          <p:cNvSpPr/>
          <p:nvPr/>
        </p:nvSpPr>
        <p:spPr>
          <a:xfrm>
            <a:off x="4206700" y="4578026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73F455-BBDB-EA72-F259-79DA14F440F0}"/>
              </a:ext>
            </a:extLst>
          </p:cNvPr>
          <p:cNvSpPr/>
          <p:nvPr/>
        </p:nvSpPr>
        <p:spPr>
          <a:xfrm>
            <a:off x="11122243" y="5197966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4B0CC6-69A1-8F7D-7706-6FA298EEAFE8}"/>
              </a:ext>
            </a:extLst>
          </p:cNvPr>
          <p:cNvSpPr/>
          <p:nvPr/>
        </p:nvSpPr>
        <p:spPr>
          <a:xfrm>
            <a:off x="11865928" y="5197966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4B4C58F2-F704-D304-A815-2078D5C435BE}"/>
              </a:ext>
            </a:extLst>
          </p:cNvPr>
          <p:cNvSpPr/>
          <p:nvPr/>
        </p:nvSpPr>
        <p:spPr>
          <a:xfrm>
            <a:off x="14992904" y="4595670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DE7F2B-F747-D258-2067-F57F7657AD85}"/>
              </a:ext>
            </a:extLst>
          </p:cNvPr>
          <p:cNvSpPr/>
          <p:nvPr/>
        </p:nvSpPr>
        <p:spPr>
          <a:xfrm>
            <a:off x="8339498" y="5252969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A92ABD-606E-6066-6CC1-083A1E9F0960}"/>
              </a:ext>
            </a:extLst>
          </p:cNvPr>
          <p:cNvSpPr txBox="1"/>
          <p:nvPr/>
        </p:nvSpPr>
        <p:spPr>
          <a:xfrm>
            <a:off x="2974250" y="6234842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4D5BD1-819C-1330-B4E5-9CB647A8FC09}"/>
              </a:ext>
            </a:extLst>
          </p:cNvPr>
          <p:cNvSpPr txBox="1"/>
          <p:nvPr/>
        </p:nvSpPr>
        <p:spPr>
          <a:xfrm>
            <a:off x="10290787" y="6179839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5F4566-1D42-B264-5335-DCC755767F3C}"/>
              </a:ext>
            </a:extLst>
          </p:cNvPr>
          <p:cNvSpPr txBox="1"/>
          <p:nvPr/>
        </p:nvSpPr>
        <p:spPr>
          <a:xfrm>
            <a:off x="14056429" y="6203986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/>
              <p:nvPr/>
            </p:nvSpPr>
            <p:spPr>
              <a:xfrm>
                <a:off x="728133" y="5034460"/>
                <a:ext cx="1800000" cy="3648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71" dirty="0">
                    <a:solidFill>
                      <a:schemeClr val="bg1"/>
                    </a:solidFill>
                  </a:rPr>
                  <a:t>Pattern </a:t>
                </a:r>
                <a14:m>
                  <m:oMath xmlns:m="http://schemas.openxmlformats.org/officeDocument/2006/math">
                    <m:r>
                      <a:rPr lang="en-US" sz="1771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77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3" y="5034460"/>
                <a:ext cx="1800000" cy="364843"/>
              </a:xfrm>
              <a:prstGeom prst="rect">
                <a:avLst/>
              </a:prstGeom>
              <a:blipFill>
                <a:blip r:embed="rId2"/>
                <a:stretch>
                  <a:fillRect t="-6667"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2064CB1-B3FD-DB2A-2750-B78BFA5CC8A4}"/>
              </a:ext>
            </a:extLst>
          </p:cNvPr>
          <p:cNvSpPr/>
          <p:nvPr/>
        </p:nvSpPr>
        <p:spPr>
          <a:xfrm>
            <a:off x="4574047" y="5278110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8CB624-B0E0-B945-49B9-AEB15A6562F8}"/>
              </a:ext>
            </a:extLst>
          </p:cNvPr>
          <p:cNvSpPr/>
          <p:nvPr/>
        </p:nvSpPr>
        <p:spPr>
          <a:xfrm>
            <a:off x="7665172" y="5125174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69C5FEBA-E876-A75D-085F-5E95427500BF}"/>
              </a:ext>
            </a:extLst>
          </p:cNvPr>
          <p:cNvSpPr/>
          <p:nvPr/>
        </p:nvSpPr>
        <p:spPr>
          <a:xfrm>
            <a:off x="15199177" y="5242829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B1D767B-65EA-D9CE-E1AA-14358C9E411D}"/>
              </a:ext>
            </a:extLst>
          </p:cNvPr>
          <p:cNvSpPr txBox="1"/>
          <p:nvPr/>
        </p:nvSpPr>
        <p:spPr>
          <a:xfrm>
            <a:off x="6672658" y="6198196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6FC46B2-65C2-A339-3F81-B1F146AC9B31}"/>
              </a:ext>
            </a:extLst>
          </p:cNvPr>
          <p:cNvSpPr txBox="1"/>
          <p:nvPr/>
        </p:nvSpPr>
        <p:spPr>
          <a:xfrm>
            <a:off x="728134" y="2580759"/>
            <a:ext cx="1800000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Instance X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6192032-DA99-B178-8030-5FC21FEB148B}"/>
              </a:ext>
            </a:extLst>
          </p:cNvPr>
          <p:cNvSpPr txBox="1"/>
          <p:nvPr/>
        </p:nvSpPr>
        <p:spPr>
          <a:xfrm>
            <a:off x="6063478" y="5069529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BDC0B8-4DBA-78E9-B620-B9B6AD47E3C0}"/>
              </a:ext>
            </a:extLst>
          </p:cNvPr>
          <p:cNvSpPr txBox="1"/>
          <p:nvPr/>
        </p:nvSpPr>
        <p:spPr>
          <a:xfrm>
            <a:off x="9645621" y="5030675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B16471D-0607-8B5A-834E-730FFA44B1FD}"/>
              </a:ext>
            </a:extLst>
          </p:cNvPr>
          <p:cNvSpPr txBox="1"/>
          <p:nvPr/>
        </p:nvSpPr>
        <p:spPr>
          <a:xfrm>
            <a:off x="13383597" y="5069529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54B124-5361-A39C-842E-906A402C9349}"/>
              </a:ext>
            </a:extLst>
          </p:cNvPr>
          <p:cNvSpPr txBox="1"/>
          <p:nvPr/>
        </p:nvSpPr>
        <p:spPr>
          <a:xfrm>
            <a:off x="6064347" y="2630337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A014EED-D54A-A055-18CF-C54BCDBC3484}"/>
              </a:ext>
            </a:extLst>
          </p:cNvPr>
          <p:cNvSpPr/>
          <p:nvPr/>
        </p:nvSpPr>
        <p:spPr>
          <a:xfrm>
            <a:off x="5626456" y="2666787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E5F784-3427-B453-4441-3575224BD1FC}"/>
              </a:ext>
            </a:extLst>
          </p:cNvPr>
          <p:cNvSpPr txBox="1"/>
          <p:nvPr/>
        </p:nvSpPr>
        <p:spPr>
          <a:xfrm>
            <a:off x="8281913" y="2630337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0" name="Graphic 119" descr="Large paint brush with solid fill">
            <a:extLst>
              <a:ext uri="{FF2B5EF4-FFF2-40B4-BE49-F238E27FC236}">
                <a16:creationId xmlns:a16="http://schemas.microsoft.com/office/drawing/2014/main" id="{E985E22F-DCD6-C262-DCE3-BE1CB223C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2499" y="2580693"/>
            <a:ext cx="468620" cy="46862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383CCD9-DC83-C3E1-2324-D64950135010}"/>
              </a:ext>
            </a:extLst>
          </p:cNvPr>
          <p:cNvSpPr txBox="1"/>
          <p:nvPr/>
        </p:nvSpPr>
        <p:spPr>
          <a:xfrm>
            <a:off x="7002134" y="2629031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A6CC9CA-3D05-7F03-E433-776B3CF731FF}"/>
              </a:ext>
            </a:extLst>
          </p:cNvPr>
          <p:cNvSpPr txBox="1"/>
          <p:nvPr/>
        </p:nvSpPr>
        <p:spPr>
          <a:xfrm>
            <a:off x="10577537" y="2655379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CF9B373-1652-A1D8-11DB-B08F49F4957C}"/>
              </a:ext>
            </a:extLst>
          </p:cNvPr>
          <p:cNvSpPr/>
          <p:nvPr/>
        </p:nvSpPr>
        <p:spPr>
          <a:xfrm>
            <a:off x="10139646" y="2691829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804E4C-95DE-63C6-5DBC-4493174B99FB}"/>
              </a:ext>
            </a:extLst>
          </p:cNvPr>
          <p:cNvSpPr txBox="1"/>
          <p:nvPr/>
        </p:nvSpPr>
        <p:spPr>
          <a:xfrm>
            <a:off x="12795103" y="2655379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5" name="Graphic 124" descr="Large paint brush with solid fill">
            <a:extLst>
              <a:ext uri="{FF2B5EF4-FFF2-40B4-BE49-F238E27FC236}">
                <a16:creationId xmlns:a16="http://schemas.microsoft.com/office/drawing/2014/main" id="{B7EDD9DC-C18C-A260-D824-0D4FC4562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5689" y="2605735"/>
            <a:ext cx="468620" cy="46862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FB9CB9B-8DD9-3673-550A-EDAE9A71A8E3}"/>
              </a:ext>
            </a:extLst>
          </p:cNvPr>
          <p:cNvSpPr txBox="1"/>
          <p:nvPr/>
        </p:nvSpPr>
        <p:spPr>
          <a:xfrm>
            <a:off x="11572242" y="2668441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12CFC7-841B-B29F-9F50-089FEA1760C0}"/>
              </a:ext>
            </a:extLst>
          </p:cNvPr>
          <p:cNvSpPr txBox="1"/>
          <p:nvPr/>
        </p:nvSpPr>
        <p:spPr>
          <a:xfrm>
            <a:off x="9146630" y="2655379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9" name="Left Bracket 128">
            <a:extLst>
              <a:ext uri="{FF2B5EF4-FFF2-40B4-BE49-F238E27FC236}">
                <a16:creationId xmlns:a16="http://schemas.microsoft.com/office/drawing/2014/main" id="{DEF1FE2D-D200-9965-4240-D2060D648E9A}"/>
              </a:ext>
            </a:extLst>
          </p:cNvPr>
          <p:cNvSpPr/>
          <p:nvPr/>
        </p:nvSpPr>
        <p:spPr>
          <a:xfrm>
            <a:off x="5402223" y="2389100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>
            <a:extLst>
              <a:ext uri="{FF2B5EF4-FFF2-40B4-BE49-F238E27FC236}">
                <a16:creationId xmlns:a16="http://schemas.microsoft.com/office/drawing/2014/main" id="{344D3435-BA53-AD42-5AC4-4E249CF75641}"/>
              </a:ext>
            </a:extLst>
          </p:cNvPr>
          <p:cNvSpPr/>
          <p:nvPr/>
        </p:nvSpPr>
        <p:spPr>
          <a:xfrm>
            <a:off x="9961065" y="2401895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ket 131">
            <a:extLst>
              <a:ext uri="{FF2B5EF4-FFF2-40B4-BE49-F238E27FC236}">
                <a16:creationId xmlns:a16="http://schemas.microsoft.com/office/drawing/2014/main" id="{EE31D041-E015-0FA6-0ED5-2F43785BFA03}"/>
              </a:ext>
            </a:extLst>
          </p:cNvPr>
          <p:cNvSpPr/>
          <p:nvPr/>
        </p:nvSpPr>
        <p:spPr>
          <a:xfrm>
            <a:off x="8644780" y="2376305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Bracket 132">
            <a:extLst>
              <a:ext uri="{FF2B5EF4-FFF2-40B4-BE49-F238E27FC236}">
                <a16:creationId xmlns:a16="http://schemas.microsoft.com/office/drawing/2014/main" id="{C22C400F-5009-D8FB-4720-2256616AB9C3}"/>
              </a:ext>
            </a:extLst>
          </p:cNvPr>
          <p:cNvSpPr/>
          <p:nvPr/>
        </p:nvSpPr>
        <p:spPr>
          <a:xfrm>
            <a:off x="13157970" y="2369150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AC8ACCD-A1D5-457C-03F9-E8C526DDB80D}"/>
              </a:ext>
            </a:extLst>
          </p:cNvPr>
          <p:cNvGrpSpPr/>
          <p:nvPr/>
        </p:nvGrpSpPr>
        <p:grpSpPr>
          <a:xfrm>
            <a:off x="3486814" y="2077225"/>
            <a:ext cx="1499701" cy="1414389"/>
            <a:chOff x="11301899" y="1358899"/>
            <a:chExt cx="1499701" cy="141438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D4F957B-1DFB-EAF4-9257-F3BFB961D328}"/>
                </a:ext>
              </a:extLst>
            </p:cNvPr>
            <p:cNvSpPr/>
            <p:nvPr/>
          </p:nvSpPr>
          <p:spPr>
            <a:xfrm>
              <a:off x="11301899" y="1358899"/>
              <a:ext cx="1499701" cy="1414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4139864-268F-A7E4-FF8B-4A30B2107EF2}"/>
                </a:ext>
              </a:extLst>
            </p:cNvPr>
            <p:cNvSpPr/>
            <p:nvPr/>
          </p:nvSpPr>
          <p:spPr>
            <a:xfrm>
              <a:off x="12248921" y="2044855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31F7C2-36A5-5CF3-06CA-3574D99B2293}"/>
                </a:ext>
              </a:extLst>
            </p:cNvPr>
            <p:cNvSpPr/>
            <p:nvPr/>
          </p:nvSpPr>
          <p:spPr>
            <a:xfrm>
              <a:off x="11574595" y="1917060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183F8B-A11F-177B-D70F-FBB5D4F68F02}"/>
              </a:ext>
            </a:extLst>
          </p:cNvPr>
          <p:cNvSpPr txBox="1"/>
          <p:nvPr/>
        </p:nvSpPr>
        <p:spPr>
          <a:xfrm>
            <a:off x="728133" y="753200"/>
            <a:ext cx="1800000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Atom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5A778-6DA2-77D4-4C2A-B0298BE63072}"/>
              </a:ext>
            </a:extLst>
          </p:cNvPr>
          <p:cNvSpPr txBox="1"/>
          <p:nvPr/>
        </p:nvSpPr>
        <p:spPr>
          <a:xfrm>
            <a:off x="4038735" y="764298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1426D6-FDF4-100D-AC92-C41BBAA53CED}"/>
              </a:ext>
            </a:extLst>
          </p:cNvPr>
          <p:cNvSpPr/>
          <p:nvPr/>
        </p:nvSpPr>
        <p:spPr>
          <a:xfrm>
            <a:off x="3600844" y="800748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99E8B-AA50-CAF6-7A35-4833E97EDC2D}"/>
              </a:ext>
            </a:extLst>
          </p:cNvPr>
          <p:cNvSpPr txBox="1"/>
          <p:nvPr/>
        </p:nvSpPr>
        <p:spPr>
          <a:xfrm>
            <a:off x="7698516" y="789517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6" name="Graphic 5" descr="Large paint brush with solid fill">
            <a:extLst>
              <a:ext uri="{FF2B5EF4-FFF2-40B4-BE49-F238E27FC236}">
                <a16:creationId xmlns:a16="http://schemas.microsoft.com/office/drawing/2014/main" id="{22805BE4-8A0B-8CF0-B4A9-D9DB81E99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9102" y="739873"/>
            <a:ext cx="468620" cy="4686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447F48-56A3-F7AA-D330-1CA6FC6DED8D}"/>
              </a:ext>
            </a:extLst>
          </p:cNvPr>
          <p:cNvSpPr txBox="1"/>
          <p:nvPr/>
        </p:nvSpPr>
        <p:spPr>
          <a:xfrm>
            <a:off x="12134754" y="815475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purple</a:t>
            </a:r>
          </a:p>
        </p:txBody>
      </p:sp>
      <p:pic>
        <p:nvPicPr>
          <p:cNvPr id="23" name="Graphic 22" descr="Large paint brush with solid fill">
            <a:extLst>
              <a:ext uri="{FF2B5EF4-FFF2-40B4-BE49-F238E27FC236}">
                <a16:creationId xmlns:a16="http://schemas.microsoft.com/office/drawing/2014/main" id="{60577DFD-4B38-3EEE-303F-A08D9FEAE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75340" y="765831"/>
            <a:ext cx="468620" cy="468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95720D-4536-1D6B-16F8-6D09357A7267}"/>
              </a:ext>
            </a:extLst>
          </p:cNvPr>
          <p:cNvSpPr txBox="1"/>
          <p:nvPr/>
        </p:nvSpPr>
        <p:spPr>
          <a:xfrm>
            <a:off x="10533643" y="842228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yellow</a:t>
            </a:r>
          </a:p>
        </p:txBody>
      </p:sp>
      <p:pic>
        <p:nvPicPr>
          <p:cNvPr id="25" name="Graphic 24" descr="Large paint brush with solid fill">
            <a:extLst>
              <a:ext uri="{FF2B5EF4-FFF2-40B4-BE49-F238E27FC236}">
                <a16:creationId xmlns:a16="http://schemas.microsoft.com/office/drawing/2014/main" id="{FB6DDCDC-460C-73AE-59EC-7E169AFE2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229" y="792584"/>
            <a:ext cx="468620" cy="4686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92B63F-FF3E-12F3-88F7-D229013F6DC4}"/>
              </a:ext>
            </a:extLst>
          </p:cNvPr>
          <p:cNvSpPr txBox="1"/>
          <p:nvPr/>
        </p:nvSpPr>
        <p:spPr>
          <a:xfrm>
            <a:off x="9120986" y="813942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pic>
        <p:nvPicPr>
          <p:cNvPr id="27" name="Graphic 26" descr="Large paint brush with solid fill">
            <a:extLst>
              <a:ext uri="{FF2B5EF4-FFF2-40B4-BE49-F238E27FC236}">
                <a16:creationId xmlns:a16="http://schemas.microsoft.com/office/drawing/2014/main" id="{8A856037-BDBF-D038-F1CE-3517FCE9DA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1572" y="764298"/>
            <a:ext cx="468620" cy="4686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32A73C-253C-A92B-B2FF-EA1F02EDB74B}"/>
              </a:ext>
            </a:extLst>
          </p:cNvPr>
          <p:cNvSpPr txBox="1"/>
          <p:nvPr/>
        </p:nvSpPr>
        <p:spPr>
          <a:xfrm>
            <a:off x="5789689" y="764298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triangle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3A9DDD5-EA65-46A3-47E6-D1C7BCC3C36D}"/>
              </a:ext>
            </a:extLst>
          </p:cNvPr>
          <p:cNvSpPr/>
          <p:nvPr/>
        </p:nvSpPr>
        <p:spPr>
          <a:xfrm>
            <a:off x="5259105" y="764298"/>
            <a:ext cx="358140" cy="3276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1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78B8-C505-5E7C-08E2-B26FD05A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72" y="-692425"/>
            <a:ext cx="5328290" cy="2496636"/>
          </a:xfrm>
        </p:spPr>
        <p:txBody>
          <a:bodyPr anchor="b">
            <a:normAutofit/>
          </a:bodyPr>
          <a:lstStyle/>
          <a:p>
            <a:r>
              <a:rPr lang="en-US" sz="5315" dirty="0">
                <a:solidFill>
                  <a:srgbClr val="FFFFFF"/>
                </a:solidFill>
              </a:rPr>
              <a:t>Red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3BC-565A-054F-60F6-258E05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570" y="2019391"/>
            <a:ext cx="5326865" cy="54290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 :- 	in(O1,X),in(O2,X),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(O1,red),shape(O1,triangle), 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diff_shape_pair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diff_color_pair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(O1,O2).</a:t>
            </a:r>
          </a:p>
          <a:p>
            <a:pPr marL="0" indent="0">
              <a:buNone/>
            </a:pPr>
            <a:endParaRPr lang="en-GB" sz="1919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919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 :- in(O1,X),in(O2,X),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at_area_01(O1,O2), 	at_area_00(O1,O2), 	at_area_02(O1,O2), 	at_area_03(O1,O2)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(O1, O2 same order)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6EF403-68DF-AFCA-13DE-1A36126E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09" y="-1152509"/>
            <a:ext cx="2737118" cy="2737118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2911BE8-FE02-3B20-BF53-A5402B8A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27" y="2060442"/>
            <a:ext cx="2737119" cy="2737119"/>
          </a:xfrm>
          <a:prstGeom prst="rect">
            <a:avLst/>
          </a:prstGeom>
        </p:spPr>
      </p:pic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D9872A33-5B26-E314-9FCB-C25904F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27" y="-1104814"/>
            <a:ext cx="2731543" cy="2731543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2536EDD-ED9F-3ED2-D2AE-AB981DC2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599" y="1985378"/>
            <a:ext cx="2731543" cy="2731543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D3BB33D-46F4-2B50-7DFA-0B742C46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583" y="4962408"/>
            <a:ext cx="2759970" cy="2759970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074AB47-89B5-87D2-285C-E67AAABD5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28" y="5018097"/>
            <a:ext cx="2773497" cy="27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274799" y="-1213855"/>
            <a:ext cx="6046611" cy="5467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953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4348645" y="50201"/>
            <a:ext cx="6273761" cy="8021656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371467" y="191503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419928" y="4082161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419553" y="662031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4750175" y="791678"/>
            <a:ext cx="117416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7892556" y="791681"/>
            <a:ext cx="101345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4750174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7892555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4750174" y="564228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7892556" y="5657891"/>
            <a:ext cx="1107776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11271602" y="-699578"/>
            <a:ext cx="5659611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</a:t>
            </a:r>
            <a:r>
              <a:rPr lang="en-US" sz="1771" b="1" dirty="0"/>
              <a:t>PN-pair</a:t>
            </a:r>
            <a:r>
              <a:rPr lang="en-US" sz="1771" dirty="0"/>
              <a:t> consists of one positive image and one negative image.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clause evaluates on NP-pairs, the result is a 2-element tuple, which can also map to Cartesian coordinates, called </a:t>
            </a:r>
            <a:r>
              <a:rPr lang="en-US" sz="1771" b="1" dirty="0"/>
              <a:t>Clause Point</a:t>
            </a:r>
            <a:r>
              <a:rPr lang="en-US" sz="1771" dirty="0"/>
              <a:t>. 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One clause gets one clause point on one NP-pair.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561407" y="294231"/>
            <a:ext cx="15422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2332553" y="659074"/>
            <a:ext cx="2016092" cy="115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68" y="1703336"/>
            <a:ext cx="3969459" cy="39694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10793033" y="6742665"/>
            <a:ext cx="7354993" cy="145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Score on positive image corresponds x-axis, score on negative image corresponds y-axis. </a:t>
            </a:r>
          </a:p>
          <a:p>
            <a:endParaRPr lang="en-US" sz="1771" dirty="0"/>
          </a:p>
          <a:p>
            <a:r>
              <a:rPr lang="en-US" sz="1771" dirty="0"/>
              <a:t>For 20 NP-pairs,  we get 20 clause points to draw. As shown in the </a:t>
            </a:r>
            <a:r>
              <a:rPr lang="en-US" sz="1771" b="1" dirty="0"/>
              <a:t>scatter figure</a:t>
            </a:r>
            <a:r>
              <a:rPr lang="en-US" sz="1771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3594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A0E5E-CF35-0AAB-8414-1B91EFA85A27}"/>
              </a:ext>
            </a:extLst>
          </p:cNvPr>
          <p:cNvGrpSpPr/>
          <p:nvPr/>
        </p:nvGrpSpPr>
        <p:grpSpPr>
          <a:xfrm>
            <a:off x="784994" y="-157079"/>
            <a:ext cx="14919244" cy="6048649"/>
            <a:chOff x="531683" y="1000118"/>
            <a:chExt cx="10104929" cy="409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3C06BA3-1F81-7A4B-C0B5-B653A005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788" y="1562335"/>
              <a:ext cx="1440000" cy="1440000"/>
            </a:xfrm>
            <a:prstGeom prst="rect">
              <a:avLst/>
            </a:prstGeom>
          </p:spPr>
        </p:pic>
        <p:pic>
          <p:nvPicPr>
            <p:cNvPr id="32" name="Picture 3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A40D0B0-104B-6725-B9A5-7CE912C1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773" y="3260956"/>
              <a:ext cx="1440000" cy="1440000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9E9652F-FE29-E9E8-8967-F7618BD9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5809" y="1526528"/>
              <a:ext cx="1440000" cy="14400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 with medium confidence01.00000.image.png">
              <a:extLst>
                <a:ext uri="{FF2B5EF4-FFF2-40B4-BE49-F238E27FC236}">
                  <a16:creationId xmlns:a16="http://schemas.microsoft.com/office/drawing/2014/main" id="{7846C543-12A0-7C98-768D-36BFBE2E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308" y="1575061"/>
              <a:ext cx="1440000" cy="1440000"/>
            </a:xfrm>
            <a:prstGeom prst="rect">
              <a:avLst/>
            </a:prstGeom>
          </p:spPr>
        </p:pic>
        <p:pic>
          <p:nvPicPr>
            <p:cNvPr id="25" name="Picture 2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87106E7-EB20-1736-1EB4-9BC25361A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640" y="3199061"/>
              <a:ext cx="1440000" cy="1440000"/>
            </a:xfrm>
            <a:prstGeom prst="rect">
              <a:avLst/>
            </a:prstGeom>
          </p:spPr>
        </p:pic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125382B-3A72-761E-9F98-8809A1FC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317" y="3210164"/>
              <a:ext cx="1440000" cy="1440000"/>
            </a:xfrm>
            <a:prstGeom prst="rect">
              <a:avLst/>
            </a:prstGeom>
          </p:spPr>
        </p:pic>
        <p:pic>
          <p:nvPicPr>
            <p:cNvPr id="3" name="Picture 2" descr="Chart, treemap chart&#10;&#10;Description automatically generated">
              <a:extLst>
                <a:ext uri="{FF2B5EF4-FFF2-40B4-BE49-F238E27FC236}">
                  <a16:creationId xmlns:a16="http://schemas.microsoft.com/office/drawing/2014/main" id="{64B36780-B25F-BC4A-0679-4361CACAF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3" t="8176" r="12699" b="14664"/>
            <a:stretch/>
          </p:blipFill>
          <p:spPr>
            <a:xfrm>
              <a:off x="8423207" y="1367591"/>
              <a:ext cx="2213405" cy="20614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5E2C8E-D3A3-4152-B20D-9E4340DEFE77}"/>
                </a:ext>
              </a:extLst>
            </p:cNvPr>
            <p:cNvSpPr txBox="1"/>
            <p:nvPr/>
          </p:nvSpPr>
          <p:spPr>
            <a:xfrm>
              <a:off x="8592163" y="3775680"/>
              <a:ext cx="187549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PN-Vector: (5,4,4,45)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104E82-1450-8C23-C977-F16BD44E29A7}"/>
                </a:ext>
              </a:extLst>
            </p:cNvPr>
            <p:cNvSpPr txBox="1"/>
            <p:nvPr/>
          </p:nvSpPr>
          <p:spPr>
            <a:xfrm>
              <a:off x="1758697" y="4721168"/>
              <a:ext cx="87293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01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4F0EC61-3ACD-807C-E5EF-FF137E58A9B7}"/>
                </a:ext>
              </a:extLst>
            </p:cNvPr>
            <p:cNvSpPr txBox="1"/>
            <p:nvPr/>
          </p:nvSpPr>
          <p:spPr>
            <a:xfrm>
              <a:off x="531683" y="3883561"/>
              <a:ext cx="1198968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6E14BE5-CB31-3A69-46BA-DB4332EA22FE}"/>
                </a:ext>
              </a:extLst>
            </p:cNvPr>
            <p:cNvSpPr txBox="1"/>
            <p:nvPr/>
          </p:nvSpPr>
          <p:spPr>
            <a:xfrm>
              <a:off x="567866" y="2108114"/>
              <a:ext cx="112419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7EE77F7-1703-5548-8E4B-0861233762D2}"/>
                </a:ext>
              </a:extLst>
            </p:cNvPr>
            <p:cNvSpPr txBox="1"/>
            <p:nvPr/>
          </p:nvSpPr>
          <p:spPr>
            <a:xfrm>
              <a:off x="2713550" y="1000118"/>
              <a:ext cx="4333681" cy="23182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24" b="1" dirty="0"/>
                <a:t>target(image) :- shape(O1, Sphere), color(O1, Green), in(O1, Image)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3715888" y="1440411"/>
              <a:ext cx="1875492" cy="3656507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214FC7A-6752-9950-12BE-CD836DF14419}"/>
                </a:ext>
              </a:extLst>
            </p:cNvPr>
            <p:cNvSpPr txBox="1"/>
            <p:nvPr/>
          </p:nvSpPr>
          <p:spPr>
            <a:xfrm>
              <a:off x="3888754" y="1537217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0.93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B1B3765-45AC-EF97-7254-D3E96A820A66}"/>
                </a:ext>
              </a:extLst>
            </p:cNvPr>
            <p:cNvSpPr txBox="1"/>
            <p:nvPr/>
          </p:nvSpPr>
          <p:spPr>
            <a:xfrm>
              <a:off x="3897665" y="3210477"/>
              <a:ext cx="767612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0.21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1692066" y="1426706"/>
              <a:ext cx="1942964" cy="3670212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1994215" y="1553909"/>
              <a:ext cx="813613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44685A0-BA69-C169-33CA-B7DF9665130D}"/>
                </a:ext>
              </a:extLst>
            </p:cNvPr>
            <p:cNvSpPr txBox="1"/>
            <p:nvPr/>
          </p:nvSpPr>
          <p:spPr>
            <a:xfrm>
              <a:off x="1890874" y="3199061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C229696-52FA-B2C3-25DD-BDB21E1E5726}"/>
                </a:ext>
              </a:extLst>
            </p:cNvPr>
            <p:cNvSpPr txBox="1"/>
            <p:nvPr/>
          </p:nvSpPr>
          <p:spPr>
            <a:xfrm>
              <a:off x="6306477" y="1575061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0.98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1D7E77-EA91-7658-5508-58E5C99BC8AB}"/>
                </a:ext>
              </a:extLst>
            </p:cNvPr>
            <p:cNvSpPr txBox="1"/>
            <p:nvPr/>
          </p:nvSpPr>
          <p:spPr>
            <a:xfrm>
              <a:off x="6335019" y="3260956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0.95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2E6D69D-63D5-2B07-C81D-89AE3AB3D93C}"/>
                </a:ext>
              </a:extLst>
            </p:cNvPr>
            <p:cNvSpPr/>
            <p:nvPr/>
          </p:nvSpPr>
          <p:spPr>
            <a:xfrm>
              <a:off x="6126703" y="1440411"/>
              <a:ext cx="1841058" cy="3656507"/>
            </a:xfrm>
            <a:prstGeom prst="rect">
              <a:avLst/>
            </a:prstGeom>
            <a:noFill/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0C912F-4905-2A07-249A-15EB62382B9B}"/>
                </a:ext>
              </a:extLst>
            </p:cNvPr>
            <p:cNvSpPr txBox="1"/>
            <p:nvPr/>
          </p:nvSpPr>
          <p:spPr>
            <a:xfrm>
              <a:off x="3758198" y="4721168"/>
              <a:ext cx="871311" cy="24711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02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38CBEB-4341-24A8-35AB-7048987A1BEA}"/>
                </a:ext>
              </a:extLst>
            </p:cNvPr>
            <p:cNvSpPr txBox="1"/>
            <p:nvPr/>
          </p:nvSpPr>
          <p:spPr>
            <a:xfrm>
              <a:off x="6204338" y="4753297"/>
              <a:ext cx="871435" cy="24711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959223-032C-3121-5F52-818F7C686891}"/>
                </a:ext>
              </a:extLst>
            </p:cNvPr>
            <p:cNvSpPr txBox="1"/>
            <p:nvPr/>
          </p:nvSpPr>
          <p:spPr>
            <a:xfrm>
              <a:off x="5670727" y="4446651"/>
              <a:ext cx="19006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3B1DF7-0314-342C-CE80-8A021C7D6D7E}"/>
                </a:ext>
              </a:extLst>
            </p:cNvPr>
            <p:cNvSpPr txBox="1"/>
            <p:nvPr/>
          </p:nvSpPr>
          <p:spPr>
            <a:xfrm>
              <a:off x="5638299" y="2392105"/>
              <a:ext cx="19006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…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224EE1A1-821B-60C0-D5A9-48BD9AB72673}"/>
                </a:ext>
              </a:extLst>
            </p:cNvPr>
            <p:cNvSpPr/>
            <p:nvPr/>
          </p:nvSpPr>
          <p:spPr>
            <a:xfrm rot="5400000">
              <a:off x="9390309" y="4329230"/>
              <a:ext cx="279197" cy="20986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95AA6-F757-B00C-2C40-B0B94C48CD80}"/>
                </a:ext>
              </a:extLst>
            </p:cNvPr>
            <p:cNvSpPr txBox="1"/>
            <p:nvPr/>
          </p:nvSpPr>
          <p:spPr>
            <a:xfrm>
              <a:off x="8592162" y="4792770"/>
              <a:ext cx="187549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Necessary Clauses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/>
                <p:nvPr/>
              </p:nvSpPr>
              <p:spPr>
                <a:xfrm>
                  <a:off x="8291529" y="4291352"/>
                  <a:ext cx="1744382" cy="247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77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529" y="4291352"/>
                  <a:ext cx="1744382" cy="247111"/>
                </a:xfrm>
                <a:prstGeom prst="rect">
                  <a:avLst/>
                </a:prstGeom>
                <a:blipFill>
                  <a:blip r:embed="rId9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577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916816" y="4556788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pic>
        <p:nvPicPr>
          <p:cNvPr id="59" name="Picture 58" descr="Chart&#10;&#10;Description automatically generated">
            <a:extLst>
              <a:ext uri="{FF2B5EF4-FFF2-40B4-BE49-F238E27FC236}">
                <a16:creationId xmlns:a16="http://schemas.microsoft.com/office/drawing/2014/main" id="{3906FB27-7055-BBCF-9CA9-6181ADA3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73" y="5062149"/>
            <a:ext cx="3563337" cy="3563337"/>
          </a:xfrm>
          <a:prstGeom prst="rect">
            <a:avLst/>
          </a:prstGeom>
        </p:spPr>
      </p:pic>
      <p:pic>
        <p:nvPicPr>
          <p:cNvPr id="123" name="Picture 122" descr="Chart&#10;&#10;Description automatically generated">
            <a:extLst>
              <a:ext uri="{FF2B5EF4-FFF2-40B4-BE49-F238E27FC236}">
                <a16:creationId xmlns:a16="http://schemas.microsoft.com/office/drawing/2014/main" id="{FA3F047C-ABB8-F785-E213-E7DC387E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80" y="1694431"/>
            <a:ext cx="2126063" cy="2126063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F0EC61-3ACD-807C-E5EF-FF137E58A9B7}"/>
              </a:ext>
            </a:extLst>
          </p:cNvPr>
          <p:cNvSpPr txBox="1"/>
          <p:nvPr/>
        </p:nvSpPr>
        <p:spPr>
          <a:xfrm>
            <a:off x="2100476" y="2715171"/>
            <a:ext cx="1770195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Negative Image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E14BE5-CB31-3A69-46BA-DB4332EA22FE}"/>
              </a:ext>
            </a:extLst>
          </p:cNvPr>
          <p:cNvSpPr txBox="1"/>
          <p:nvPr/>
        </p:nvSpPr>
        <p:spPr>
          <a:xfrm>
            <a:off x="2153898" y="92219"/>
            <a:ext cx="1659804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Positive Image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7EE77F7-1703-5548-8E4B-0861233762D2}"/>
              </a:ext>
            </a:extLst>
          </p:cNvPr>
          <p:cNvSpPr txBox="1"/>
          <p:nvPr/>
        </p:nvSpPr>
        <p:spPr>
          <a:xfrm>
            <a:off x="6682660" y="-1572509"/>
            <a:ext cx="6004730" cy="34227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24" b="1" dirty="0"/>
              <a:t>target(image) :- shape(A, circle), color(A, blue), in(A, image)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52DFFB-FD0D-8963-F21E-74050E859853}"/>
              </a:ext>
            </a:extLst>
          </p:cNvPr>
          <p:cNvSpPr/>
          <p:nvPr/>
        </p:nvSpPr>
        <p:spPr>
          <a:xfrm>
            <a:off x="6943292" y="-894209"/>
            <a:ext cx="2718197" cy="49225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A104EC-6E58-1601-CFD7-C46D899FFB8D}"/>
              </a:ext>
            </a:extLst>
          </p:cNvPr>
          <p:cNvGrpSpPr/>
          <p:nvPr/>
        </p:nvGrpSpPr>
        <p:grpSpPr>
          <a:xfrm>
            <a:off x="7065981" y="-746962"/>
            <a:ext cx="2194723" cy="2139740"/>
            <a:chOff x="7469917" y="1702283"/>
            <a:chExt cx="1452991" cy="1449264"/>
          </a:xfrm>
        </p:grpSpPr>
        <p:pic>
          <p:nvPicPr>
            <p:cNvPr id="149" name="Picture 148" descr="Shape&#10;&#10;Description automatically generated">
              <a:extLst>
                <a:ext uri="{FF2B5EF4-FFF2-40B4-BE49-F238E27FC236}">
                  <a16:creationId xmlns:a16="http://schemas.microsoft.com/office/drawing/2014/main" id="{9309E325-4E93-C95B-CD77-4A6D705A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644" y="1702283"/>
              <a:ext cx="1449264" cy="144926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9E725A8-51C1-422E-8727-E0BC05D8A23A}"/>
                </a:ext>
              </a:extLst>
            </p:cNvPr>
            <p:cNvSpPr txBox="1"/>
            <p:nvPr/>
          </p:nvSpPr>
          <p:spPr>
            <a:xfrm>
              <a:off x="7469917" y="1713887"/>
              <a:ext cx="724054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0.18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F383DE-8D61-D4DC-82B6-5FA01C3560CA}"/>
              </a:ext>
            </a:extLst>
          </p:cNvPr>
          <p:cNvGrpSpPr/>
          <p:nvPr/>
        </p:nvGrpSpPr>
        <p:grpSpPr>
          <a:xfrm>
            <a:off x="9764847" y="-914457"/>
            <a:ext cx="2769037" cy="4922534"/>
            <a:chOff x="5007936" y="1474594"/>
            <a:chExt cx="1833208" cy="33340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5007936" y="1474594"/>
              <a:ext cx="1833208" cy="333407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5FD272E-2077-32D8-01AF-4D495BD6FE02}"/>
                </a:ext>
              </a:extLst>
            </p:cNvPr>
            <p:cNvGrpSpPr/>
            <p:nvPr/>
          </p:nvGrpSpPr>
          <p:grpSpPr>
            <a:xfrm>
              <a:off x="5152658" y="1556578"/>
              <a:ext cx="1449264" cy="1449264"/>
              <a:chOff x="5144200" y="1458171"/>
              <a:chExt cx="1449264" cy="1449264"/>
            </a:xfrm>
          </p:grpSpPr>
          <p:pic>
            <p:nvPicPr>
              <p:cNvPr id="147" name="Picture 14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31AB494C-3C78-9D34-C12F-74E5ACCA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200" y="1458171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14FC7A-6752-9950-12BE-CD836DF14419}"/>
                  </a:ext>
                </a:extLst>
              </p:cNvPr>
              <p:cNvSpPr txBox="1"/>
              <p:nvPr/>
            </p:nvSpPr>
            <p:spPr>
              <a:xfrm>
                <a:off x="5155095" y="1473053"/>
                <a:ext cx="724054" cy="43194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44" dirty="0"/>
                  <a:t>0.93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F77328A-310C-700D-5EC2-4CDBB46212C5}"/>
                </a:ext>
              </a:extLst>
            </p:cNvPr>
            <p:cNvGrpSpPr/>
            <p:nvPr/>
          </p:nvGrpSpPr>
          <p:grpSpPr>
            <a:xfrm>
              <a:off x="5179893" y="3255701"/>
              <a:ext cx="1449265" cy="1459677"/>
              <a:chOff x="5324179" y="4952642"/>
              <a:chExt cx="1449265" cy="1459677"/>
            </a:xfrm>
          </p:grpSpPr>
          <p:pic>
            <p:nvPicPr>
              <p:cNvPr id="145" name="Picture 144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F6B995E2-BC4F-5204-8BAF-46C3FC2FB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79" y="4963054"/>
                <a:ext cx="1449265" cy="1449265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B1B3765-45AC-EF97-7254-D3E96A820A66}"/>
                  </a:ext>
                </a:extLst>
              </p:cNvPr>
              <p:cNvSpPr txBox="1"/>
              <p:nvPr/>
            </p:nvSpPr>
            <p:spPr>
              <a:xfrm>
                <a:off x="5345694" y="4952642"/>
                <a:ext cx="750306" cy="43194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44" dirty="0"/>
                  <a:t>0.21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4DC5902-9667-BEEE-3C5A-C8D2C21A6BD9}"/>
              </a:ext>
            </a:extLst>
          </p:cNvPr>
          <p:cNvGrpSpPr/>
          <p:nvPr/>
        </p:nvGrpSpPr>
        <p:grpSpPr>
          <a:xfrm>
            <a:off x="3816517" y="-914456"/>
            <a:ext cx="4334732" cy="4946782"/>
            <a:chOff x="3009848" y="1458171"/>
            <a:chExt cx="2869756" cy="3350497"/>
          </a:xfrm>
        </p:grpSpPr>
        <p:pic>
          <p:nvPicPr>
            <p:cNvPr id="137" name="Picture 136" descr="Chart&#10;&#10;Description automatically generated">
              <a:extLst>
                <a:ext uri="{FF2B5EF4-FFF2-40B4-BE49-F238E27FC236}">
                  <a16:creationId xmlns:a16="http://schemas.microsoft.com/office/drawing/2014/main" id="{37B9B0E1-E4E8-B654-FDE0-1C21DF91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808" y="1563435"/>
              <a:ext cx="1449264" cy="1449264"/>
            </a:xfrm>
            <a:prstGeom prst="rect">
              <a:avLst/>
            </a:prstGeom>
          </p:spPr>
        </p:pic>
        <p:pic>
          <p:nvPicPr>
            <p:cNvPr id="138" name="Picture 137" descr="Scatter chart&#10;&#10;Description automatically generated">
              <a:extLst>
                <a:ext uri="{FF2B5EF4-FFF2-40B4-BE49-F238E27FC236}">
                  <a16:creationId xmlns:a16="http://schemas.microsoft.com/office/drawing/2014/main" id="{832804E8-130C-2156-1C8D-968A06DC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33" y="3228447"/>
              <a:ext cx="1449264" cy="1449264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3009848" y="1458171"/>
              <a:ext cx="1897294" cy="3350497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3303322" y="1585453"/>
              <a:ext cx="795269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3C19CC-7578-E2A2-9D9C-16E59127C396}"/>
                </a:ext>
              </a:extLst>
            </p:cNvPr>
            <p:cNvSpPr txBox="1"/>
            <p:nvPr/>
          </p:nvSpPr>
          <p:spPr>
            <a:xfrm>
              <a:off x="5155551" y="3239979"/>
              <a:ext cx="724053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0.10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44685A0-BA69-C169-33CA-B7DF9665130D}"/>
              </a:ext>
            </a:extLst>
          </p:cNvPr>
          <p:cNvSpPr txBox="1"/>
          <p:nvPr/>
        </p:nvSpPr>
        <p:spPr>
          <a:xfrm>
            <a:off x="4107231" y="1703926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pic>
        <p:nvPicPr>
          <p:cNvPr id="132" name="Picture 131" descr="A picture containing chart&#10;&#10;Description automatically generated">
            <a:extLst>
              <a:ext uri="{FF2B5EF4-FFF2-40B4-BE49-F238E27FC236}">
                <a16:creationId xmlns:a16="http://schemas.microsoft.com/office/drawing/2014/main" id="{8B632375-4670-9EAD-9923-42572F9A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536" y="1764526"/>
            <a:ext cx="2126063" cy="2126063"/>
          </a:xfrm>
          <a:prstGeom prst="rect">
            <a:avLst/>
          </a:prstGeom>
        </p:spPr>
      </p:pic>
      <p:pic>
        <p:nvPicPr>
          <p:cNvPr id="133" name="Picture 132" descr="A picture containing shape&#10;&#10;Description automatically generated">
            <a:extLst>
              <a:ext uri="{FF2B5EF4-FFF2-40B4-BE49-F238E27FC236}">
                <a16:creationId xmlns:a16="http://schemas.microsoft.com/office/drawing/2014/main" id="{92AE5F42-7AB1-9F63-DBE5-7F310D8BF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859" y="-729829"/>
            <a:ext cx="2126063" cy="212606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C229696-52FA-B2C3-25DD-BDB21E1E5726}"/>
              </a:ext>
            </a:extLst>
          </p:cNvPr>
          <p:cNvSpPr txBox="1"/>
          <p:nvPr/>
        </p:nvSpPr>
        <p:spPr>
          <a:xfrm>
            <a:off x="12842893" y="-751194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21D7E77-EA91-7658-5508-58E5C99BC8AB}"/>
              </a:ext>
            </a:extLst>
          </p:cNvPr>
          <p:cNvSpPr txBox="1"/>
          <p:nvPr/>
        </p:nvSpPr>
        <p:spPr>
          <a:xfrm>
            <a:off x="12885033" y="1739458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2E6D69D-63D5-2B07-C81D-89AE3AB3D93C}"/>
              </a:ext>
            </a:extLst>
          </p:cNvPr>
          <p:cNvSpPr/>
          <p:nvPr/>
        </p:nvSpPr>
        <p:spPr>
          <a:xfrm>
            <a:off x="12619609" y="-894209"/>
            <a:ext cx="2718197" cy="4922534"/>
          </a:xfrm>
          <a:prstGeom prst="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1EBF9-12EE-5854-EA05-378B13FBD293}"/>
              </a:ext>
            </a:extLst>
          </p:cNvPr>
          <p:cNvSpPr txBox="1"/>
          <p:nvPr/>
        </p:nvSpPr>
        <p:spPr>
          <a:xfrm>
            <a:off x="4259806" y="4153581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(1,0):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DE422-C432-17FE-AE09-3767775D92A0}"/>
              </a:ext>
            </a:extLst>
          </p:cNvPr>
          <p:cNvSpPr txBox="1"/>
          <p:nvPr/>
        </p:nvSpPr>
        <p:spPr>
          <a:xfrm>
            <a:off x="10210640" y="4426228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(0,1)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03486-50EE-B40C-2AB8-0EBE7839FE9C}"/>
              </a:ext>
            </a:extLst>
          </p:cNvPr>
          <p:cNvSpPr txBox="1"/>
          <p:nvPr/>
        </p:nvSpPr>
        <p:spPr>
          <a:xfrm>
            <a:off x="7466691" y="4444415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F35B6-A6D0-EB65-8D0D-7B4FC72E3D13}"/>
              </a:ext>
            </a:extLst>
          </p:cNvPr>
          <p:cNvSpPr txBox="1"/>
          <p:nvPr/>
        </p:nvSpPr>
        <p:spPr>
          <a:xfrm>
            <a:off x="13389729" y="4444415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(1,1)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D45710C-460F-F506-4F09-8F6DA5A76BAF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717556" y="4881890"/>
            <a:ext cx="1218537" cy="1309925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66A3442-047A-8D8C-0B4C-7E593F2F6A0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7640832" y="5542776"/>
            <a:ext cx="1342377" cy="14836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0BD69E1-00E1-49EA-87BC-FC88D7C6DB3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846032" y="3906208"/>
            <a:ext cx="2275281" cy="4354407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AC38DF0-5F32-9D51-115D-21B707FEFD5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5114784" y="4571105"/>
            <a:ext cx="2636701" cy="2804364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2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274799" y="-1213855"/>
            <a:ext cx="6046611" cy="5467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953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4348645" y="50201"/>
            <a:ext cx="6273761" cy="8021656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371467" y="191503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419928" y="4082161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419553" y="662031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4750175" y="791678"/>
            <a:ext cx="117416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7892556" y="791681"/>
            <a:ext cx="101345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4750174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7892555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4750174" y="564228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7892556" y="5657891"/>
            <a:ext cx="1107776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11271602" y="-699578"/>
            <a:ext cx="5659611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</a:t>
            </a:r>
            <a:r>
              <a:rPr lang="en-US" sz="1771" b="1" dirty="0"/>
              <a:t>PN-pair</a:t>
            </a:r>
            <a:r>
              <a:rPr lang="en-US" sz="1771" dirty="0"/>
              <a:t> consists of one positive image and one negative image.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clause evaluates on NP-pairs, the result is a 2-element tuple, which can also map to Cartesian coordinates, called </a:t>
            </a:r>
            <a:r>
              <a:rPr lang="en-US" sz="1771" b="1" dirty="0"/>
              <a:t>Clause Point</a:t>
            </a:r>
            <a:r>
              <a:rPr lang="en-US" sz="1771" dirty="0"/>
              <a:t>. 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One clause gets one clause point on one NP-pair.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561407" y="294231"/>
            <a:ext cx="15422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2332553" y="659074"/>
            <a:ext cx="2016092" cy="115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68" y="1703336"/>
            <a:ext cx="3969459" cy="39694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10793033" y="6742665"/>
            <a:ext cx="7354993" cy="145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Score on positive image corresponds x-axis, score on negative image corresponds y-axis. </a:t>
            </a:r>
          </a:p>
          <a:p>
            <a:endParaRPr lang="en-US" sz="1771" dirty="0"/>
          </a:p>
          <a:p>
            <a:r>
              <a:rPr lang="en-US" sz="1771" dirty="0"/>
              <a:t>For 20 NP-pairs,  we get 20 clause points to draw. As shown in the </a:t>
            </a:r>
            <a:r>
              <a:rPr lang="en-US" sz="1771" b="1" dirty="0"/>
              <a:t>scatter figure</a:t>
            </a:r>
            <a:r>
              <a:rPr lang="en-US" sz="1771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0622406" y="5345156"/>
            <a:ext cx="2073364" cy="1496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12563405" y="4793399"/>
            <a:ext cx="671982" cy="552360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0622404" y="4119102"/>
            <a:ext cx="4856597" cy="738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5380592" y="4776906"/>
            <a:ext cx="671982" cy="552360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755" y="1605758"/>
            <a:ext cx="9620752" cy="5770761"/>
          </a:xfrm>
        </p:spPr>
        <p:txBody>
          <a:bodyPr>
            <a:normAutofit/>
          </a:bodyPr>
          <a:lstStyle/>
          <a:p>
            <a:pPr marL="759374" indent="-759374">
              <a:buFont typeface="+mj-lt"/>
              <a:buAutoNum type="arabicPeriod"/>
            </a:pPr>
            <a:r>
              <a:rPr lang="en-US" sz="2953" dirty="0"/>
              <a:t>VQA: Human asks system to answer questions</a:t>
            </a:r>
          </a:p>
          <a:p>
            <a:pPr marL="759374" indent="-759374">
              <a:buFont typeface="+mj-lt"/>
              <a:buAutoNum type="arabicPeriod"/>
            </a:pPr>
            <a:endParaRPr lang="en-US" sz="2953" dirty="0"/>
          </a:p>
          <a:p>
            <a:pPr marL="759374" indent="-759374">
              <a:buFont typeface="+mj-lt"/>
              <a:buAutoNum type="arabicPeriod"/>
            </a:pPr>
            <a:r>
              <a:rPr lang="en-US" sz="2953" dirty="0"/>
              <a:t>This project attempts to have the system learn rules and solve the task itself. </a:t>
            </a:r>
          </a:p>
          <a:p>
            <a:pPr marL="759374" indent="-759374">
              <a:buFont typeface="+mj-lt"/>
              <a:buAutoNum type="arabicPeriod"/>
            </a:pPr>
            <a:r>
              <a:rPr lang="en-US" sz="2953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430294" y="-1195525"/>
            <a:ext cx="3281989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9" y="-361404"/>
            <a:ext cx="3969459" cy="3969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7517396" y="1543192"/>
            <a:ext cx="9226971" cy="336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/>
              <a:t>We can also use a </a:t>
            </a:r>
            <a:r>
              <a:rPr lang="en-US" sz="2362" b="1" dirty="0"/>
              <a:t>heatmap</a:t>
            </a:r>
            <a:r>
              <a:rPr lang="en-US" sz="2362" dirty="0"/>
              <a:t> to re-draw the scatter figure, as shown below. </a:t>
            </a:r>
          </a:p>
          <a:p>
            <a:r>
              <a:rPr lang="en-US" sz="2362" dirty="0"/>
              <a:t>If we fuzzy the values to 4 zones. </a:t>
            </a:r>
          </a:p>
          <a:p>
            <a:endParaRPr lang="en-US" sz="2362" dirty="0"/>
          </a:p>
          <a:p>
            <a:r>
              <a:rPr lang="en-US" sz="2362" dirty="0"/>
              <a:t>We can see that, the black zone, which has the </a:t>
            </a:r>
            <a:r>
              <a:rPr lang="en-US" sz="2362" b="1" dirty="0"/>
              <a:t>highest</a:t>
            </a:r>
            <a:r>
              <a:rPr lang="en-US" sz="2362" dirty="0"/>
              <a:t> value, corresponds the case of positive score high, and negative score low. It tells us that, this </a:t>
            </a:r>
            <a:r>
              <a:rPr lang="en-US" sz="2362" b="1" dirty="0"/>
              <a:t>clause</a:t>
            </a:r>
            <a:r>
              <a:rPr lang="en-US" sz="2362" dirty="0"/>
              <a:t> get high score in the positive image but low score in the negative image in the most of times.</a:t>
            </a:r>
          </a:p>
          <a:p>
            <a:endParaRPr lang="en-US" sz="2362" dirty="0"/>
          </a:p>
          <a:p>
            <a:endParaRPr lang="en-US" sz="2362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9" y="3608054"/>
            <a:ext cx="3969459" cy="39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3812"/>
          <a:stretch/>
        </p:blipFill>
        <p:spPr>
          <a:xfrm>
            <a:off x="3151613" y="-683651"/>
            <a:ext cx="4267915" cy="3754888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954" y="-683651"/>
            <a:ext cx="6258147" cy="3754888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89" y="3786763"/>
            <a:ext cx="6264654" cy="3758793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40" y="3786765"/>
            <a:ext cx="6283374" cy="3770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396542" y="-1135179"/>
            <a:ext cx="5740289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396541" y="1000278"/>
            <a:ext cx="2445374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396541" y="5517424"/>
            <a:ext cx="2445374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60182" y="4760398"/>
            <a:ext cx="17436047" cy="336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The 4-zone map of a target clause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For N pairs PN-pair, 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Strict Positive Clause: Written as distribute vector (0, N, 0, 0)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General Positive Clause: Written as distribute vector (0, X, 0, Y),  X+Y=N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Strict Positive Clause is a General Positive Clause.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A </a:t>
            </a:r>
            <a:r>
              <a:rPr lang="en-US" sz="2362" b="1" dirty="0"/>
              <a:t>target clause</a:t>
            </a:r>
            <a:r>
              <a:rPr lang="en-US" sz="2362" dirty="0"/>
              <a:t>, is a </a:t>
            </a:r>
            <a:r>
              <a:rPr lang="en-US" sz="2362" b="1" dirty="0"/>
              <a:t>strict positive clause, </a:t>
            </a:r>
            <a:r>
              <a:rPr lang="en-US" sz="2362" dirty="0"/>
              <a:t>i.e. only get high score on positive image but low score on negative image, all the clause points are Strict positive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An </a:t>
            </a:r>
            <a:r>
              <a:rPr lang="en-US" sz="2362" b="1" dirty="0"/>
              <a:t>invented clause</a:t>
            </a:r>
            <a:r>
              <a:rPr lang="en-US" sz="2362" dirty="0"/>
              <a:t>, can be a general positive clause,  i.e. it should get high score on positive image, but also might get high score on negative images.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591AF-F7BE-E90E-8191-EB8712857B0E}"/>
              </a:ext>
            </a:extLst>
          </p:cNvPr>
          <p:cNvGrpSpPr/>
          <p:nvPr/>
        </p:nvGrpSpPr>
        <p:grpSpPr>
          <a:xfrm>
            <a:off x="916445" y="-911603"/>
            <a:ext cx="17079784" cy="4987384"/>
            <a:chOff x="623719" y="509857"/>
            <a:chExt cx="11568281" cy="3377997"/>
          </a:xfrm>
        </p:grpSpPr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06C72C-AF45-390D-980F-A72E6B98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19" y="804543"/>
              <a:ext cx="2624457" cy="262445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4374A0-D5B1-9FD4-38B5-18B0CACFB9A2}"/>
                </a:ext>
              </a:extLst>
            </p:cNvPr>
            <p:cNvSpPr/>
            <p:nvPr/>
          </p:nvSpPr>
          <p:spPr>
            <a:xfrm>
              <a:off x="1791254" y="1302080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8592B17-D8EE-3637-01BA-4DC8A334B46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202885" y="2903332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224094-E85F-80BA-8575-AB855A3AE72D}"/>
                </a:ext>
              </a:extLst>
            </p:cNvPr>
            <p:cNvSpPr txBox="1"/>
            <p:nvPr/>
          </p:nvSpPr>
          <p:spPr>
            <a:xfrm>
              <a:off x="1935947" y="3619106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General Positive</a:t>
              </a:r>
            </a:p>
          </p:txBody>
        </p:sp>
        <p:pic>
          <p:nvPicPr>
            <p:cNvPr id="12" name="Picture 1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17F7C76-FED7-39EA-9638-ABEB4089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543" y="866337"/>
              <a:ext cx="2624457" cy="2624457"/>
            </a:xfrm>
            <a:prstGeom prst="rect">
              <a:avLst/>
            </a:prstGeom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5517D2-52DC-6494-6757-CBBAFAF6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807" y="866337"/>
              <a:ext cx="2624400" cy="2624400"/>
            </a:xfrm>
            <a:prstGeom prst="rect">
              <a:avLst/>
            </a:prstGeom>
          </p:spPr>
        </p:pic>
        <p:pic>
          <p:nvPicPr>
            <p:cNvPr id="14" name="Picture 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9077A-D21C-A85D-D1E8-F761CD7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38" y="871803"/>
              <a:ext cx="2624457" cy="262445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DDDAC3-1456-4079-0C3D-CF723F3FB49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 flipV="1">
              <a:off x="4972007" y="866337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490F0-3CA3-B185-E9CD-9CF1BE8E01B3}"/>
                </a:ext>
              </a:extLst>
            </p:cNvPr>
            <p:cNvSpPr txBox="1"/>
            <p:nvPr/>
          </p:nvSpPr>
          <p:spPr>
            <a:xfrm>
              <a:off x="4291755" y="580414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Strict Positive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0F997-125D-014F-1DB5-AEE18FA8A74D}"/>
                </a:ext>
              </a:extLst>
            </p:cNvPr>
            <p:cNvSpPr/>
            <p:nvPr/>
          </p:nvSpPr>
          <p:spPr>
            <a:xfrm>
              <a:off x="4799523" y="1311004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87317-EED6-483D-0FB4-E2BFED3326BD}"/>
                </a:ext>
              </a:extLst>
            </p:cNvPr>
            <p:cNvSpPr/>
            <p:nvPr/>
          </p:nvSpPr>
          <p:spPr>
            <a:xfrm>
              <a:off x="7012292" y="1396474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A7CAC2-5025-676D-ABB3-67B1692DF0C8}"/>
                </a:ext>
              </a:extLst>
            </p:cNvPr>
            <p:cNvSpPr/>
            <p:nvPr/>
          </p:nvSpPr>
          <p:spPr>
            <a:xfrm>
              <a:off x="9791862" y="1373071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A15C2-DBDA-8DC8-4E1E-D442A63F8CBE}"/>
                </a:ext>
              </a:extLst>
            </p:cNvPr>
            <p:cNvSpPr txBox="1"/>
            <p:nvPr/>
          </p:nvSpPr>
          <p:spPr>
            <a:xfrm>
              <a:off x="7012292" y="3640743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General Negative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15AB7F-33AA-4F94-14F6-B65D99AE5361}"/>
                </a:ext>
              </a:extLst>
            </p:cNvPr>
            <p:cNvSpPr txBox="1"/>
            <p:nvPr/>
          </p:nvSpPr>
          <p:spPr>
            <a:xfrm>
              <a:off x="9519267" y="509857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Strict Negative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37720-4224-927B-0722-B78C41EBE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9519" y="830930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98E776-729B-4AC3-42F0-BEF0CF7B0FD4}"/>
                </a:ext>
              </a:extLst>
            </p:cNvPr>
            <p:cNvCxnSpPr>
              <a:cxnSpLocks/>
            </p:cNvCxnSpPr>
            <p:nvPr/>
          </p:nvCxnSpPr>
          <p:spPr>
            <a:xfrm>
              <a:off x="7450198" y="2925969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/>
              <p:nvPr/>
            </p:nvSpPr>
            <p:spPr>
              <a:xfrm>
                <a:off x="560184" y="4760398"/>
                <a:ext cx="7483864" cy="2803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1874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For N PN-pairs,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strict positive clause, (0,20,0,0)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General positive clause, (0, X, 0, Y), X + Y = N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Positive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62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362" b="1" i="1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2362" b="1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362" b="1" i="1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362" b="1" i="1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en-US" sz="2362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4" y="4760398"/>
                <a:ext cx="7483864" cy="2803203"/>
              </a:xfrm>
              <a:prstGeom prst="rect">
                <a:avLst/>
              </a:prstGeom>
              <a:blipFill>
                <a:blip r:embed="rId2"/>
                <a:stretch>
                  <a:fillRect l="-1186" t="-1351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9" y="-445832"/>
            <a:ext cx="3874833" cy="3874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2644666" y="288747"/>
            <a:ext cx="1215489" cy="2364140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252411" y="2652888"/>
            <a:ext cx="168286" cy="102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2858294" y="3709679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830" y="-354597"/>
            <a:ext cx="3874833" cy="38748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57" y="-354598"/>
            <a:ext cx="3874749" cy="3874749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52" y="-346527"/>
            <a:ext cx="3874833" cy="387483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7340833" y="-354598"/>
            <a:ext cx="12294" cy="64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6336486" y="-776743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7086170" y="301922"/>
            <a:ext cx="1286440" cy="1308261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10353175" y="428114"/>
            <a:ext cx="1215489" cy="2364140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14457022" y="393559"/>
            <a:ext cx="1286440" cy="1308261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10353174" y="3741624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14054554" y="-880917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5058900" y="-406872"/>
            <a:ext cx="12294" cy="64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10999713" y="2686310"/>
            <a:ext cx="168286" cy="102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D7DA03-F41B-C912-8C9C-3E74E19049BC}"/>
              </a:ext>
            </a:extLst>
          </p:cNvPr>
          <p:cNvSpPr txBox="1"/>
          <p:nvPr/>
        </p:nvSpPr>
        <p:spPr>
          <a:xfrm>
            <a:off x="8619934" y="5570811"/>
            <a:ext cx="7483864" cy="118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Predicate evaluation: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Keep invented clause with positive accuracy equal to 100%. </a:t>
            </a:r>
          </a:p>
        </p:txBody>
      </p:sp>
    </p:spTree>
    <p:extLst>
      <p:ext uri="{BB962C8B-B14F-4D97-AF65-F5344CB8AC3E}">
        <p14:creationId xmlns:p14="http://schemas.microsoft.com/office/powerpoint/2010/main" val="4107757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964169" y="1793654"/>
            <a:ext cx="12140403" cy="3521526"/>
            <a:chOff x="1330348" y="2321366"/>
            <a:chExt cx="8222797" cy="2385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976373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58" y="-1340711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4638D6-ED44-2082-29A7-2330B11B2C6D}"/>
              </a:ext>
            </a:extLst>
          </p:cNvPr>
          <p:cNvGrpSpPr/>
          <p:nvPr/>
        </p:nvGrpSpPr>
        <p:grpSpPr>
          <a:xfrm>
            <a:off x="1732815" y="1129024"/>
            <a:ext cx="11697914" cy="5011310"/>
            <a:chOff x="1316868" y="1793669"/>
            <a:chExt cx="7923096" cy="339420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4981AE0-8924-4CCB-D300-B87F803DA7E1}"/>
                </a:ext>
              </a:extLst>
            </p:cNvPr>
            <p:cNvGrpSpPr/>
            <p:nvPr/>
          </p:nvGrpSpPr>
          <p:grpSpPr>
            <a:xfrm>
              <a:off x="1316868" y="2196804"/>
              <a:ext cx="6325714" cy="2774705"/>
              <a:chOff x="1894181" y="1417071"/>
              <a:chExt cx="6325714" cy="277470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A92EF-BBE5-981D-20D8-90EFDFF15D03}"/>
                  </a:ext>
                </a:extLst>
              </p:cNvPr>
              <p:cNvSpPr/>
              <p:nvPr/>
            </p:nvSpPr>
            <p:spPr>
              <a:xfrm>
                <a:off x="4953226" y="2497730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Clauses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2B9455-F457-EB71-0175-DA8B8C276C7F}"/>
                  </a:ext>
                </a:extLst>
              </p:cNvPr>
              <p:cNvSpPr/>
              <p:nvPr/>
            </p:nvSpPr>
            <p:spPr>
              <a:xfrm>
                <a:off x="6730685" y="1417071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Sufficient Clauses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6CCE5C-DB97-6E78-3F24-1A5BB089E8D5}"/>
                  </a:ext>
                </a:extLst>
              </p:cNvPr>
              <p:cNvSpPr/>
              <p:nvPr/>
            </p:nvSpPr>
            <p:spPr>
              <a:xfrm>
                <a:off x="6853604" y="3589328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Necessary Clauses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7F3ACE-87B2-87D4-CDE2-4CC72376DF3D}"/>
                  </a:ext>
                </a:extLst>
              </p:cNvPr>
              <p:cNvSpPr/>
              <p:nvPr/>
            </p:nvSpPr>
            <p:spPr>
              <a:xfrm>
                <a:off x="1894181" y="2497729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Sufficient and Necessary Clauses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29C8F-B781-2A41-4389-2EE710CDE609}"/>
                  </a:ext>
                </a:extLst>
              </p:cNvPr>
              <p:cNvSpPr txBox="1"/>
              <p:nvPr/>
            </p:nvSpPr>
            <p:spPr>
              <a:xfrm>
                <a:off x="5198927" y="1737684"/>
                <a:ext cx="68761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extend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446F4-66D6-4404-1F87-18064F5DA0F0}"/>
                  </a:ext>
                </a:extLst>
              </p:cNvPr>
              <p:cNvSpPr txBox="1"/>
              <p:nvPr/>
            </p:nvSpPr>
            <p:spPr>
              <a:xfrm>
                <a:off x="5481490" y="3736011"/>
                <a:ext cx="56022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cluster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C2CE052-C790-91F7-DC79-2A33D3EBF97B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H="1">
                <a:off x="3260472" y="2798953"/>
                <a:ext cx="16927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D268CD-6F7C-4CB1-9AC5-A6639A93AB3B}"/>
                  </a:ext>
                </a:extLst>
              </p:cNvPr>
              <p:cNvSpPr txBox="1"/>
              <p:nvPr/>
            </p:nvSpPr>
            <p:spPr>
              <a:xfrm>
                <a:off x="6569827" y="2337727"/>
                <a:ext cx="56022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cluster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B7EA6-08E3-EE78-0C45-F23C47B36629}"/>
                  </a:ext>
                </a:extLst>
              </p:cNvPr>
              <p:cNvSpPr txBox="1"/>
              <p:nvPr/>
            </p:nvSpPr>
            <p:spPr>
              <a:xfrm>
                <a:off x="6622234" y="3164993"/>
                <a:ext cx="679481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extend</a:t>
                </a:r>
              </a:p>
            </p:txBody>
          </p:sp>
          <p:cxnSp>
            <p:nvCxnSpPr>
              <p:cNvPr id="100" name="Curved Connector 99">
                <a:extLst>
                  <a:ext uri="{FF2B5EF4-FFF2-40B4-BE49-F238E27FC236}">
                    <a16:creationId xmlns:a16="http://schemas.microsoft.com/office/drawing/2014/main" id="{2B655267-3BC7-1E2F-669F-BE4A3722F77E}"/>
                  </a:ext>
                </a:extLst>
              </p:cNvPr>
              <p:cNvCxnSpPr>
                <a:stCxn id="4" idx="0"/>
                <a:endCxn id="7" idx="1"/>
              </p:cNvCxnSpPr>
              <p:nvPr/>
            </p:nvCxnSpPr>
            <p:spPr>
              <a:xfrm rot="5400000" flipH="1" flipV="1">
                <a:off x="5793811" y="1560857"/>
                <a:ext cx="779435" cy="109431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>
                <a:extLst>
                  <a:ext uri="{FF2B5EF4-FFF2-40B4-BE49-F238E27FC236}">
                    <a16:creationId xmlns:a16="http://schemas.microsoft.com/office/drawing/2014/main" id="{ADA599BF-A25B-4AE9-24AB-C1934257C949}"/>
                  </a:ext>
                </a:extLst>
              </p:cNvPr>
              <p:cNvCxnSpPr>
                <a:cxnSpLocks/>
                <a:stCxn id="7" idx="2"/>
                <a:endCxn id="4" idx="3"/>
              </p:cNvCxnSpPr>
              <p:nvPr/>
            </p:nvCxnSpPr>
            <p:spPr>
              <a:xfrm rot="5400000">
                <a:off x="6476957" y="1862079"/>
                <a:ext cx="779435" cy="1094314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>
                <a:extLst>
                  <a:ext uri="{FF2B5EF4-FFF2-40B4-BE49-F238E27FC236}">
                    <a16:creationId xmlns:a16="http://schemas.microsoft.com/office/drawing/2014/main" id="{B7AB61ED-44A7-C6B1-8595-0A62CE6D3DA7}"/>
                  </a:ext>
                </a:extLst>
              </p:cNvPr>
              <p:cNvCxnSpPr>
                <a:cxnSpLocks/>
                <a:stCxn id="4" idx="2"/>
                <a:endCxn id="8" idx="1"/>
              </p:cNvCxnSpPr>
              <p:nvPr/>
            </p:nvCxnSpPr>
            <p:spPr>
              <a:xfrm rot="16200000" flipH="1">
                <a:off x="5849801" y="2886749"/>
                <a:ext cx="790374" cy="1217232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urved Connector 107">
                <a:extLst>
                  <a:ext uri="{FF2B5EF4-FFF2-40B4-BE49-F238E27FC236}">
                    <a16:creationId xmlns:a16="http://schemas.microsoft.com/office/drawing/2014/main" id="{7A672106-4295-CD44-ABA5-7C5A2156D51E}"/>
                  </a:ext>
                </a:extLst>
              </p:cNvPr>
              <p:cNvCxnSpPr>
                <a:cxnSpLocks/>
                <a:stCxn id="8" idx="0"/>
                <a:endCxn id="4" idx="3"/>
              </p:cNvCxnSpPr>
              <p:nvPr/>
            </p:nvCxnSpPr>
            <p:spPr>
              <a:xfrm rot="16200000" flipV="1">
                <a:off x="6532947" y="2585524"/>
                <a:ext cx="790374" cy="121723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Curved Connector 152">
              <a:extLst>
                <a:ext uri="{FF2B5EF4-FFF2-40B4-BE49-F238E27FC236}">
                  <a16:creationId xmlns:a16="http://schemas.microsoft.com/office/drawing/2014/main" id="{10791A51-9659-81C0-7A10-134E7C100E30}"/>
                </a:ext>
              </a:extLst>
            </p:cNvPr>
            <p:cNvCxnSpPr>
              <a:cxnSpLocks/>
              <a:stCxn id="7" idx="3"/>
              <a:endCxn id="7" idx="0"/>
            </p:cNvCxnSpPr>
            <p:nvPr/>
          </p:nvCxnSpPr>
          <p:spPr>
            <a:xfrm flipH="1" flipV="1">
              <a:off x="6836518" y="2196804"/>
              <a:ext cx="683145" cy="301224"/>
            </a:xfrm>
            <a:prstGeom prst="curvedConnector4">
              <a:avLst>
                <a:gd name="adj1" fmla="val -80230"/>
                <a:gd name="adj2" fmla="val 329499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8E3E36F-2E30-3084-B34C-9D9C71A3A4E2}"/>
                </a:ext>
              </a:extLst>
            </p:cNvPr>
            <p:cNvSpPr txBox="1"/>
            <p:nvPr/>
          </p:nvSpPr>
          <p:spPr>
            <a:xfrm>
              <a:off x="8178226" y="1793669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extend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D1F7A96-3AF6-1DDA-A1DD-46598F05465A}"/>
                </a:ext>
              </a:extLst>
            </p:cNvPr>
            <p:cNvSpPr txBox="1"/>
            <p:nvPr/>
          </p:nvSpPr>
          <p:spPr>
            <a:xfrm>
              <a:off x="8552348" y="4971509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162" name="Curved Connector 161">
              <a:extLst>
                <a:ext uri="{FF2B5EF4-FFF2-40B4-BE49-F238E27FC236}">
                  <a16:creationId xmlns:a16="http://schemas.microsoft.com/office/drawing/2014/main" id="{AC511B0C-A3A4-26E3-9F54-98B0F2C37CFB}"/>
                </a:ext>
              </a:extLst>
            </p:cNvPr>
            <p:cNvCxnSpPr>
              <a:cxnSpLocks/>
              <a:stCxn id="8" idx="2"/>
              <a:endCxn id="8" idx="3"/>
            </p:cNvCxnSpPr>
            <p:nvPr/>
          </p:nvCxnSpPr>
          <p:spPr>
            <a:xfrm rot="5400000" flipH="1" flipV="1">
              <a:off x="7150397" y="4479324"/>
              <a:ext cx="301224" cy="683145"/>
            </a:xfrm>
            <a:prstGeom prst="curvedConnector4">
              <a:avLst>
                <a:gd name="adj1" fmla="val -240472"/>
                <a:gd name="adj2" fmla="val 210871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96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10" y="-1153267"/>
            <a:ext cx="15525571" cy="433591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6364898" y="3427631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B9455-F457-EB71-0175-DA8B8C276C7F}"/>
              </a:ext>
            </a:extLst>
          </p:cNvPr>
          <p:cNvSpPr/>
          <p:nvPr/>
        </p:nvSpPr>
        <p:spPr>
          <a:xfrm>
            <a:off x="8315796" y="1324852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F3ACE-87B2-87D4-CDE2-4CC72376DF3D}"/>
              </a:ext>
            </a:extLst>
          </p:cNvPr>
          <p:cNvSpPr/>
          <p:nvPr/>
        </p:nvSpPr>
        <p:spPr>
          <a:xfrm>
            <a:off x="6298561" y="6255971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6431232" y="2615056"/>
            <a:ext cx="101521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268CD-6F7C-4CB1-9AC5-A6639A93AB3B}"/>
              </a:ext>
            </a:extLst>
          </p:cNvPr>
          <p:cNvSpPr txBox="1"/>
          <p:nvPr/>
        </p:nvSpPr>
        <p:spPr>
          <a:xfrm>
            <a:off x="10381669" y="1227293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B7EA6-08E3-EE78-0C45-F23C47B36629}"/>
              </a:ext>
            </a:extLst>
          </p:cNvPr>
          <p:cNvSpPr txBox="1"/>
          <p:nvPr/>
        </p:nvSpPr>
        <p:spPr>
          <a:xfrm>
            <a:off x="7487879" y="2380911"/>
            <a:ext cx="1003207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2B655267-3BC7-1E2F-669F-BE4A3722F77E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7015634" y="2127469"/>
            <a:ext cx="1658043" cy="942280"/>
          </a:xfrm>
          <a:prstGeom prst="curved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ADA599BF-A25B-4AE9-24AB-C1934257C949}"/>
              </a:ext>
            </a:extLst>
          </p:cNvPr>
          <p:cNvCxnSpPr>
            <a:cxnSpLocks/>
            <a:stCxn id="7" idx="3"/>
            <a:endCxn id="74" idx="1"/>
          </p:cNvCxnSpPr>
          <p:nvPr/>
        </p:nvCxnSpPr>
        <p:spPr>
          <a:xfrm flipV="1">
            <a:off x="10333032" y="1707983"/>
            <a:ext cx="1003207" cy="61605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7AB61ED-44A7-C6B1-8595-0A62CE6D3DA7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rot="16200000" flipV="1">
            <a:off x="5867964" y="1922077"/>
            <a:ext cx="1523000" cy="1488108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AC511B0C-A3A4-26E3-9F54-98B0F2C37CFB}"/>
              </a:ext>
            </a:extLst>
          </p:cNvPr>
          <p:cNvCxnSpPr>
            <a:cxnSpLocks/>
            <a:stCxn id="15" idx="1"/>
            <a:endCxn id="4" idx="1"/>
          </p:cNvCxnSpPr>
          <p:nvPr/>
        </p:nvCxnSpPr>
        <p:spPr>
          <a:xfrm rot="10800000" flipH="1" flipV="1">
            <a:off x="3868170" y="1904630"/>
            <a:ext cx="2496725" cy="1967737"/>
          </a:xfrm>
          <a:prstGeom prst="curvedConnector3">
            <a:avLst>
              <a:gd name="adj1" fmla="val -1351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7378927" y="4961303"/>
            <a:ext cx="1003207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F8D9CD6-0D16-ED2B-C9A5-AD4BD79E9F6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6370914" y="5253369"/>
            <a:ext cx="1938865" cy="6633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AEB451-F5AE-AE5A-8969-5051BE0912B1}"/>
              </a:ext>
            </a:extLst>
          </p:cNvPr>
          <p:cNvSpPr txBox="1"/>
          <p:nvPr/>
        </p:nvSpPr>
        <p:spPr>
          <a:xfrm>
            <a:off x="6472659" y="1107654"/>
            <a:ext cx="101521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83B37-9260-E118-9C5B-F1A694202E0F}"/>
              </a:ext>
            </a:extLst>
          </p:cNvPr>
          <p:cNvSpPr/>
          <p:nvPr/>
        </p:nvSpPr>
        <p:spPr>
          <a:xfrm>
            <a:off x="3868172" y="1459894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A294EA-8FF6-D54B-4D7A-E178A0305EF5}"/>
              </a:ext>
            </a:extLst>
          </p:cNvPr>
          <p:cNvSpPr/>
          <p:nvPr/>
        </p:nvSpPr>
        <p:spPr>
          <a:xfrm>
            <a:off x="11336240" y="1263246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New Predicate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30BACD5D-7F6A-3E3D-7793-F45F880006FE}"/>
              </a:ext>
            </a:extLst>
          </p:cNvPr>
          <p:cNvCxnSpPr>
            <a:cxnSpLocks/>
            <a:stCxn id="74" idx="2"/>
            <a:endCxn id="4" idx="3"/>
          </p:cNvCxnSpPr>
          <p:nvPr/>
        </p:nvCxnSpPr>
        <p:spPr>
          <a:xfrm rot="5400000">
            <a:off x="9503672" y="1031182"/>
            <a:ext cx="1719648" cy="3962725"/>
          </a:xfrm>
          <a:prstGeom prst="curvedConnector2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C176877A-5402-3736-61B9-2D171F4904FF}"/>
              </a:ext>
            </a:extLst>
          </p:cNvPr>
          <p:cNvCxnSpPr>
            <a:cxnSpLocks/>
            <a:stCxn id="4" idx="0"/>
            <a:endCxn id="110" idx="2"/>
          </p:cNvCxnSpPr>
          <p:nvPr/>
        </p:nvCxnSpPr>
        <p:spPr>
          <a:xfrm rot="16200000" flipV="1">
            <a:off x="6026484" y="2080598"/>
            <a:ext cx="2660897" cy="3316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50874-E4C5-94C5-21DB-4E357E61E056}"/>
              </a:ext>
            </a:extLst>
          </p:cNvPr>
          <p:cNvSpPr/>
          <p:nvPr/>
        </p:nvSpPr>
        <p:spPr>
          <a:xfrm>
            <a:off x="6331730" y="-122740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D87CE019-56BF-E019-E8C7-08DD98256CE9}"/>
              </a:ext>
            </a:extLst>
          </p:cNvPr>
          <p:cNvCxnSpPr>
            <a:cxnSpLocks/>
            <a:stCxn id="110" idx="3"/>
            <a:endCxn id="74" idx="0"/>
          </p:cNvCxnSpPr>
          <p:nvPr/>
        </p:nvCxnSpPr>
        <p:spPr>
          <a:xfrm>
            <a:off x="8348964" y="321996"/>
            <a:ext cx="3995893" cy="941250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4697AA2-19F5-EF1F-8AD5-8E5FA50E002C}"/>
              </a:ext>
            </a:extLst>
          </p:cNvPr>
          <p:cNvSpPr txBox="1"/>
          <p:nvPr/>
        </p:nvSpPr>
        <p:spPr>
          <a:xfrm>
            <a:off x="9651700" y="-12180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9551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50" y="-1338342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12080935" y="22453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13248978" y="90959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13248979" y="1899989"/>
            <a:ext cx="2442343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12096927" y="2353373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2941109" y="754259"/>
            <a:ext cx="6" cy="5703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12096926" y="3435609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12957106" y="2883096"/>
            <a:ext cx="1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12095935" y="4422868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399979" y="1117118"/>
            <a:ext cx="8501509" cy="4497317"/>
            <a:chOff x="2668298" y="2273922"/>
            <a:chExt cx="5758143" cy="30460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extend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2956115" y="3965332"/>
            <a:ext cx="991" cy="4575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13389509" y="4115730"/>
            <a:ext cx="117465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12080933" y="542832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13174081" y="5016296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12941113" y="4952590"/>
            <a:ext cx="15002" cy="4757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12921278" y="5958049"/>
            <a:ext cx="19834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11930974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13368627" y="6006551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9220312" y="5381325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11200918" y="5693187"/>
            <a:ext cx="8800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11092221" y="5671298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9173649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11154255" y="5693188"/>
            <a:ext cx="926678" cy="1129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11601603" y="6190414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12080932" y="489400"/>
            <a:ext cx="1" cy="520379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10315504" y="3065472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12080928" y="1324600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12941107" y="1854323"/>
            <a:ext cx="15999" cy="4990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13363663" y="299530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510158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80" y="-1193829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12080935" y="22453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13248978" y="90959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13248979" y="1899989"/>
            <a:ext cx="2442343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12096927" y="2353373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2941109" y="754259"/>
            <a:ext cx="6" cy="5703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12096926" y="3435609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12957106" y="2883096"/>
            <a:ext cx="1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12095935" y="4422868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399979" y="1117118"/>
            <a:ext cx="8501509" cy="4497317"/>
            <a:chOff x="2668298" y="2273922"/>
            <a:chExt cx="5758143" cy="30460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or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 w="28575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 w="19050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and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2956115" y="3965332"/>
            <a:ext cx="991" cy="4575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13389509" y="4115730"/>
            <a:ext cx="117465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12080933" y="542832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13174081" y="5016296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12941113" y="4952590"/>
            <a:ext cx="15002" cy="4757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12921278" y="5958049"/>
            <a:ext cx="19834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11930974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13368627" y="6006551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9220312" y="5381325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11200918" y="5693187"/>
            <a:ext cx="8800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11092221" y="5671298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9173649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11154255" y="5693188"/>
            <a:ext cx="926678" cy="1129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11601603" y="6190414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12080932" y="489400"/>
            <a:ext cx="1" cy="520379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10315504" y="3065472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12080928" y="1324600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12941107" y="1854323"/>
            <a:ext cx="15999" cy="4990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13363663" y="299530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BE6DD35-CDCF-7751-2B46-596429C9EA56}"/>
              </a:ext>
            </a:extLst>
          </p:cNvPr>
          <p:cNvCxnSpPr>
            <a:cxnSpLocks/>
            <a:stCxn id="29" idx="3"/>
            <a:endCxn id="29" idx="0"/>
          </p:cNvCxnSpPr>
          <p:nvPr/>
        </p:nvCxnSpPr>
        <p:spPr>
          <a:xfrm flipH="1" flipV="1">
            <a:off x="4032897" y="1117117"/>
            <a:ext cx="1008617" cy="444737"/>
          </a:xfrm>
          <a:prstGeom prst="curvedConnector4">
            <a:avLst>
              <a:gd name="adj1" fmla="val -63383"/>
              <a:gd name="adj2" fmla="val 268744"/>
            </a:avLst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174003-8C64-4B83-57A9-AB744659BB60}"/>
              </a:ext>
            </a:extLst>
          </p:cNvPr>
          <p:cNvSpPr txBox="1"/>
          <p:nvPr/>
        </p:nvSpPr>
        <p:spPr>
          <a:xfrm>
            <a:off x="5777176" y="819698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410592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3959906" y="1948255"/>
            <a:ext cx="1099079" cy="157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11305423" y="1823091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14163993" y="2045996"/>
            <a:ext cx="1256833" cy="4801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3578038" y="2755106"/>
            <a:ext cx="31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5420826" y="4452309"/>
            <a:ext cx="110537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6556962" y="2788818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13039639" y="2294967"/>
            <a:ext cx="77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14469562" y="7208186"/>
            <a:ext cx="645694" cy="646916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5115256" y="7491573"/>
            <a:ext cx="5446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9602058" y="-3144357"/>
            <a:ext cx="97740" cy="10282964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11316919" y="2956305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13042819" y="3337327"/>
            <a:ext cx="916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1024570" y="3650017"/>
            <a:ext cx="1138028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13083890" y="3559570"/>
            <a:ext cx="83461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12950699" y="3717517"/>
            <a:ext cx="10037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6218994" y="-1868598"/>
            <a:ext cx="524292" cy="1105696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10980827" y="4427775"/>
            <a:ext cx="1441548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324241" y="2060243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324241" y="2793139"/>
            <a:ext cx="1256833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820865" y="2755106"/>
            <a:ext cx="341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2226009" y="2433280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5196303" y="2806570"/>
            <a:ext cx="335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5631337" y="2405856"/>
            <a:ext cx="811557" cy="814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6887502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8203427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7924466" y="2808361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9408027" y="2399109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9143696" y="2827607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10663246" y="2826755"/>
            <a:ext cx="628428" cy="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7171692" y="5314252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11420635" y="5314253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755" y="1605758"/>
            <a:ext cx="9620752" cy="5770761"/>
          </a:xfrm>
        </p:spPr>
        <p:txBody>
          <a:bodyPr>
            <a:normAutofit/>
          </a:bodyPr>
          <a:lstStyle/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Abstract submission: 6 March 2023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Author Notification: 22 April 2023 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281250"/>
            <a:r>
              <a:rPr lang="en-GB" sz="2658" dirty="0" err="1">
                <a:solidFill>
                  <a:srgbClr val="212121"/>
                </a:solidFill>
                <a:latin typeface="Open Sans" panose="020B0606030504020204" pitchFamily="34" charset="0"/>
              </a:rPr>
              <a:t>NeSy</a:t>
            </a:r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 Workshop dates: 3-5 July 2023</a:t>
            </a:r>
          </a:p>
          <a:p>
            <a:pPr marL="759374" indent="-759374">
              <a:buFont typeface="+mj-lt"/>
              <a:buAutoNum type="arabicPeriod"/>
            </a:pPr>
            <a:endParaRPr lang="en-US" sz="2953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5" y="1061726"/>
            <a:ext cx="16350602" cy="6424455"/>
          </a:xfrm>
        </p:spPr>
        <p:txBody>
          <a:bodyPr>
            <a:noAutofit/>
          </a:bodyPr>
          <a:lstStyle/>
          <a:p>
            <a:r>
              <a:rPr lang="en-GB" sz="1771" dirty="0">
                <a:latin typeface="Helvetica Neue" panose="02000503000000020004" pitchFamily="2" charset="0"/>
              </a:rPr>
              <a:t>======= BEAM SEARCHED CLAUSES ======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(X):-at_area_4(O1,O2),in(O1,X),in(O2,X).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(X):-at_area_5(O1,O2),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(X):-at_area_7(O1,O2),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(X):-in(O1,X),in(O2,X),</a:t>
            </a:r>
            <a:r>
              <a:rPr lang="en-GB" sz="1771" dirty="0" err="1">
                <a:latin typeface="Helvetica Neue" panose="02000503000000020004" pitchFamily="2" charset="0"/>
              </a:rPr>
              <a:t>same_shape_pair</a:t>
            </a:r>
            <a:r>
              <a:rPr lang="en-GB" sz="1771" dirty="0">
                <a:latin typeface="Helvetica Neue" panose="02000503000000020004" pitchFamily="2" charset="0"/>
              </a:rPr>
              <a:t>(O1,O2).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…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======  30  clauses are generated!! ======</a:t>
            </a:r>
          </a:p>
          <a:p>
            <a:endParaRPr lang="en-US" sz="177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DE741-BC72-F272-CDBE-4CFCC216CDD3}"/>
              </a:ext>
            </a:extLst>
          </p:cNvPr>
          <p:cNvSpPr/>
          <p:nvPr/>
        </p:nvSpPr>
        <p:spPr>
          <a:xfrm>
            <a:off x="1556307" y="1460178"/>
            <a:ext cx="5925218" cy="4687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B541E-45F4-BB31-931D-701F4BCDF2A6}"/>
              </a:ext>
            </a:extLst>
          </p:cNvPr>
          <p:cNvSpPr/>
          <p:nvPr/>
        </p:nvSpPr>
        <p:spPr>
          <a:xfrm>
            <a:off x="1556307" y="4929058"/>
            <a:ext cx="7612780" cy="44654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D6548-11AB-492F-C5D7-E8506F52146F}"/>
              </a:ext>
            </a:extLst>
          </p:cNvPr>
          <p:cNvSpPr/>
          <p:nvPr/>
        </p:nvSpPr>
        <p:spPr>
          <a:xfrm>
            <a:off x="1556307" y="6170076"/>
            <a:ext cx="6281481" cy="44654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AC775-F04A-F590-7102-FE1CEAFDA266}"/>
              </a:ext>
            </a:extLst>
          </p:cNvPr>
          <p:cNvSpPr/>
          <p:nvPr/>
        </p:nvSpPr>
        <p:spPr>
          <a:xfrm>
            <a:off x="1556307" y="2704665"/>
            <a:ext cx="7875290" cy="4687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C5055-A98C-AE30-297B-31A7904C60C0}"/>
              </a:ext>
            </a:extLst>
          </p:cNvPr>
          <p:cNvSpPr txBox="1"/>
          <p:nvPr/>
        </p:nvSpPr>
        <p:spPr>
          <a:xfrm>
            <a:off x="10519141" y="777299"/>
            <a:ext cx="1722115" cy="6373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771" dirty="0"/>
              <a:t>Non-target related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332D-BFF2-0052-1CD7-ABD96F2E2FC1}"/>
              </a:ext>
            </a:extLst>
          </p:cNvPr>
          <p:cNvSpPr txBox="1"/>
          <p:nvPr/>
        </p:nvSpPr>
        <p:spPr>
          <a:xfrm>
            <a:off x="10524472" y="6634161"/>
            <a:ext cx="1722115" cy="6373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771" dirty="0"/>
              <a:t>Target related clauses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A2036-B77E-E327-0FF6-91F781A464B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9169087" y="5152331"/>
            <a:ext cx="1355385" cy="18005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31589-7B65-1B4F-B5F5-D2B07515EE0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7837788" y="6393348"/>
            <a:ext cx="2686684" cy="55949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BC0F5-FF71-F88E-02AB-17F0EACA51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481525" y="1095976"/>
            <a:ext cx="3037616" cy="5985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CBB77-B1CF-8B0B-DC41-E1CB358250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9431597" y="1095976"/>
            <a:ext cx="1087544" cy="18430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743AB-BED3-7CB3-34DF-EA0BD574C327}"/>
              </a:ext>
            </a:extLst>
          </p:cNvPr>
          <p:cNvGrpSpPr/>
          <p:nvPr/>
        </p:nvGrpSpPr>
        <p:grpSpPr>
          <a:xfrm>
            <a:off x="324241" y="1823091"/>
            <a:ext cx="16201965" cy="6032010"/>
            <a:chOff x="219611" y="2341304"/>
            <a:chExt cx="10973727" cy="4085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2682078" y="2426079"/>
              <a:ext cx="744416" cy="106652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7657257" y="2341304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9593392" y="2492279"/>
              <a:ext cx="851263" cy="32522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5" y="2972566"/>
              <a:ext cx="2149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655" y="4122096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1085" y="2995398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8831857" y="2660910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9800356" y="5988674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10237690" y="6180615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503555" y="-1023190"/>
              <a:ext cx="66200" cy="6964738"/>
            </a:xfrm>
            <a:prstGeom prst="bentConnector3">
              <a:avLst>
                <a:gd name="adj1" fmla="val -3453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7665044" y="3108839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10" y="3366909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693950" y="3578697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61829" y="3517435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8771617" y="3624414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4212177" y="-159108"/>
              <a:ext cx="355107" cy="7488976"/>
            </a:xfrm>
            <a:prstGeom prst="bentConnector3">
              <a:avLst>
                <a:gd name="adj1" fmla="val -6437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7587355" y="4095507"/>
              <a:ext cx="1449012" cy="370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General positive  Clauses </a:t>
              </a:r>
            </a:p>
            <a:p>
              <a:r>
                <a:rPr lang="en-US" sz="1476" dirty="0"/>
                <a:t>with its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219611" y="2501929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219611" y="2998326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>
              <a:off x="1233288" y="2972566"/>
              <a:ext cx="23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1507695" y="2754590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0" y="3007423"/>
              <a:ext cx="22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87773-91FE-8C9A-F51D-8B66344E1573}"/>
                </a:ext>
              </a:extLst>
            </p:cNvPr>
            <p:cNvSpPr/>
            <p:nvPr/>
          </p:nvSpPr>
          <p:spPr>
            <a:xfrm>
              <a:off x="3814152" y="2736015"/>
              <a:ext cx="549674" cy="551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139487-3035-C1A9-81F6-39AE5FF2E9DD}"/>
                </a:ext>
              </a:extLst>
            </p:cNvPr>
            <p:cNvSpPr/>
            <p:nvPr/>
          </p:nvSpPr>
          <p:spPr>
            <a:xfrm>
              <a:off x="4664963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Points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86268E-E57D-7422-B9B0-8D668DF9E91A}"/>
                </a:ext>
              </a:extLst>
            </p:cNvPr>
            <p:cNvSpPr/>
            <p:nvPr/>
          </p:nvSpPr>
          <p:spPr>
            <a:xfrm>
              <a:off x="5556250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Accuracy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3554FE-DDE5-1497-8BB1-B44083D2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307" y="3008635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B42FE1-40A3-D190-61C5-1A684DC77F77}"/>
                </a:ext>
              </a:extLst>
            </p:cNvPr>
            <p:cNvSpPr/>
            <p:nvPr/>
          </p:nvSpPr>
          <p:spPr>
            <a:xfrm>
              <a:off x="6372136" y="2731445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Selected Clauses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D6D4A-E084-F535-94F7-B47C88065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01" y="3021671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6C66A8-B84B-547C-E980-B3F88882B15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05" y="3021095"/>
              <a:ext cx="425639" cy="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2C286-B275-4375-149A-CA1AE8152674}"/>
                </a:ext>
              </a:extLst>
            </p:cNvPr>
            <p:cNvSpPr txBox="1"/>
            <p:nvPr/>
          </p:nvSpPr>
          <p:spPr>
            <a:xfrm>
              <a:off x="5673333" y="5201087"/>
              <a:ext cx="1397606" cy="2163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76" dirty="0"/>
                <a:t>Beam Search Clauses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ACD0DB-ED4E-1848-8009-F3B00AA6E0BF}"/>
                </a:ext>
              </a:extLst>
            </p:cNvPr>
            <p:cNvSpPr txBox="1"/>
            <p:nvPr/>
          </p:nvSpPr>
          <p:spPr>
            <a:xfrm>
              <a:off x="7744263" y="5227642"/>
              <a:ext cx="1397606" cy="2163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76" dirty="0"/>
                <a:t>Invented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3959906" y="1948255"/>
            <a:ext cx="1099079" cy="157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11305423" y="1823091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14163993" y="2045996"/>
            <a:ext cx="1256833" cy="4801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3578038" y="2755106"/>
            <a:ext cx="31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5420826" y="4452309"/>
            <a:ext cx="110537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6556962" y="2788818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13039639" y="2294967"/>
            <a:ext cx="77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14469562" y="7208186"/>
            <a:ext cx="645694" cy="646916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5115256" y="7491573"/>
            <a:ext cx="5446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9602058" y="-3144357"/>
            <a:ext cx="97740" cy="10282964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11316919" y="2956305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13042819" y="3337327"/>
            <a:ext cx="916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1024570" y="3650017"/>
            <a:ext cx="1138028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13083890" y="3559570"/>
            <a:ext cx="83461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12950699" y="3717517"/>
            <a:ext cx="10037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6218994" y="-1868598"/>
            <a:ext cx="524292" cy="1105696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11202216" y="4413053"/>
            <a:ext cx="2139368" cy="546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General positive  Clauses </a:t>
            </a:r>
          </a:p>
          <a:p>
            <a:r>
              <a:rPr lang="en-US" sz="1476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324241" y="2060243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324241" y="2793139"/>
            <a:ext cx="1256833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820865" y="2755106"/>
            <a:ext cx="341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2226009" y="2433280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5196303" y="2806570"/>
            <a:ext cx="335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5631337" y="2405856"/>
            <a:ext cx="811557" cy="814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6887502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8203427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7924466" y="2808361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9408027" y="2399109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9143696" y="2827607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10663246" y="2826755"/>
            <a:ext cx="628428" cy="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8376292" y="6045366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11433880" y="6084574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Invented Clauses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211ED-9949-638E-27D4-74CD54DE21A9}"/>
              </a:ext>
            </a:extLst>
          </p:cNvPr>
          <p:cNvSpPr/>
          <p:nvPr/>
        </p:nvSpPr>
        <p:spPr>
          <a:xfrm>
            <a:off x="304055" y="6738865"/>
            <a:ext cx="3033622" cy="674521"/>
          </a:xfrm>
          <a:prstGeom prst="rect">
            <a:avLst/>
          </a:prstGeom>
          <a:solidFill>
            <a:schemeClr val="tx1">
              <a:alpha val="792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PI Generation Loop</a:t>
            </a:r>
          </a:p>
        </p:txBody>
      </p:sp>
    </p:spTree>
    <p:extLst>
      <p:ext uri="{BB962C8B-B14F-4D97-AF65-F5344CB8AC3E}">
        <p14:creationId xmlns:p14="http://schemas.microsoft.com/office/powerpoint/2010/main" val="610755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96" y="-1302218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128672" y="3919357"/>
            <a:ext cx="17754736" cy="1863734"/>
            <a:chOff x="87151" y="3761123"/>
            <a:chExt cx="12025432" cy="12623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812185" y="6561904"/>
            <a:ext cx="16975224" cy="54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476" dirty="0"/>
              <a:t>Conflict Clauses:  e.g.  p(A,B) :- at_area_0(A, B), at_area_7(A,B) is a conflict clause, cause the atoms in the clause body </a:t>
            </a:r>
            <a:r>
              <a:rPr lang="en-US" altLang="zh-CN" sz="1476" dirty="0"/>
              <a:t>contradict each other.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476" dirty="0"/>
              <a:t>Clause Sign: A clause can be given a positive sign </a:t>
            </a:r>
            <a:r>
              <a:rPr lang="zh-CN" altLang="en-US" sz="1476" dirty="0"/>
              <a:t>‘</a:t>
            </a:r>
            <a:r>
              <a:rPr lang="en-US" altLang="zh-CN" sz="1476" dirty="0"/>
              <a:t>+</a:t>
            </a:r>
            <a:r>
              <a:rPr lang="zh-CN" altLang="en-US" sz="1476" dirty="0"/>
              <a:t>’ </a:t>
            </a:r>
            <a:r>
              <a:rPr lang="en-US" altLang="zh-CN" sz="1476" dirty="0"/>
              <a:t>or a negative sign ‘-’. A clause labeled with a positive sign can be further consider for PI module, a clause labeled with a negative sign is discarded for PI module.</a:t>
            </a:r>
            <a:endParaRPr lang="en-US" sz="1476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3716753" y="-667985"/>
            <a:ext cx="12140403" cy="3521526"/>
            <a:chOff x="1330348" y="2321366"/>
            <a:chExt cx="8222797" cy="23851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976373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7" y="1606434"/>
            <a:ext cx="6951906" cy="2924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674588" y="-385494"/>
            <a:ext cx="4144148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9218475" y="2579869"/>
            <a:ext cx="7496427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We can cluster all the PI clauses with positive sign as a new concept and </a:t>
            </a:r>
            <a:r>
              <a:rPr lang="en-US" sz="2658" b="1" dirty="0"/>
              <a:t>invent</a:t>
            </a:r>
            <a:r>
              <a:rPr lang="en-US" sz="2658" dirty="0"/>
              <a:t> a </a:t>
            </a:r>
            <a:r>
              <a:rPr lang="en-US" sz="2658" b="1" dirty="0"/>
              <a:t>new</a:t>
            </a:r>
            <a:r>
              <a:rPr lang="en-US" sz="2658" dirty="0"/>
              <a:t> </a:t>
            </a:r>
            <a:r>
              <a:rPr lang="en-US" sz="2658" b="1" dirty="0"/>
              <a:t>predicate</a:t>
            </a:r>
            <a:r>
              <a:rPr lang="en-US" sz="2658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8" y="-709569"/>
            <a:ext cx="1299971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0603901" y="5600649"/>
            <a:ext cx="7396762" cy="1762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5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5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2490940" y="611259"/>
            <a:ext cx="5225918" cy="4592406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150650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147361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146539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154763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142427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10603900" y="669468"/>
            <a:ext cx="5225918" cy="4592406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147361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146539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154763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142427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11000476" y="1473561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11173180" y="2123243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11858044" y="1665716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11353130" y="2716251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12155032" y="793593"/>
            <a:ext cx="4219633" cy="4160047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3" y="2814450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0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4" y="3747451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6" y="212508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8" y="3747451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78" y="4530438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2068" dirty="0">
                <a:solidFill>
                  <a:srgbClr val="000000"/>
                </a:solidFill>
                <a:latin typeface="JetBrains Mono"/>
              </a:rPr>
              <a:t>with_prop_1(X):-pred_2_args_id_0(X,Y),pred_1_args_id_0(Y).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with_prop_2(X,Y):-pred_3_args_id_0(X,Y,Z),pred_1_args_id_0(Z).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(X):-pred_1_args_id_0(X).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(X,Y,Z):-pred_2_args_id_0(X,Y,Z).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commutative(X):-pred_2_args_id_0(X,Y),pred_2_args_id_0(Y,X).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commutative(Y):-pred_2_args_id_0(X,Y),pred_2_args_id_0(Y,X).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prop_same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(X,Y):-pred_2_args_id_0(X,Z),pred_2_args_id_0(Y,Z).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prop_diff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(X,Y):-pred_2_args_id_0(X,Z),pred_2_args_id_0(Y,W),pred_2_args_id_1(Z,W).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pair(X,Y):-pred_2_args_id_0(X,Y),pred_2_args_id_1(Y,X).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chain_same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(X,Y):-pred_2_args_id_0(X,Z),pred_2_args_id_0(Z,Y).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chain_diff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1315279" y="1620279"/>
            <a:ext cx="8688934" cy="459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Scene detection: for each object in each scene, the basic properties must be known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Shape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position (2D, 3D)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Color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Size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Design rules, and learn the rules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Learn the relationship between any two objects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Use the rules to correct random scenes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Reposition the objects to match the learned rules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08" y="-597857"/>
            <a:ext cx="12117520" cy="80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" y="-1571930"/>
            <a:ext cx="3246745" cy="7067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95" y="-1571930"/>
            <a:ext cx="2978219" cy="7067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13" y="-1571929"/>
            <a:ext cx="2797830" cy="7249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11" y="-1633686"/>
            <a:ext cx="2967712" cy="7450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2" y="-1573371"/>
            <a:ext cx="2967712" cy="7538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582" y="-1611254"/>
            <a:ext cx="2959727" cy="7405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54373" y="5665386"/>
            <a:ext cx="2959727" cy="2645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9420346" y="6239282"/>
            <a:ext cx="3158166" cy="2177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3099103" y="5556991"/>
            <a:ext cx="2967712" cy="2645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6151816" y="6320145"/>
            <a:ext cx="2967712" cy="1990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13684522" y="6085107"/>
            <a:ext cx="2967712" cy="21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09677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3209488" y="4573944"/>
            <a:ext cx="5393003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3376571" y="-388291"/>
            <a:ext cx="5225918" cy="4791897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9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3" y="220486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59" y="2245667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3" y="2874989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6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7" y="291410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0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150650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147361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146539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154763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142427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9919529" y="4663050"/>
            <a:ext cx="539300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10037516" y="-326225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83896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101962" y="5774582"/>
            <a:ext cx="799437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1255914" y="818374"/>
            <a:ext cx="5225918" cy="4737963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9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3" y="220486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59" y="2245667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3" y="2874989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6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7" y="291410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0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150650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147361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146539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154763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142427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8464576" y="5633544"/>
            <a:ext cx="8097889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9731444" y="698352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83896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907307" y="5605486"/>
            <a:ext cx="799437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1203968" y="640516"/>
            <a:ext cx="5225918" cy="4592406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150650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147361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146539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154763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142427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8464576" y="5633544"/>
            <a:ext cx="8097889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9731444" y="698352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701199" y="-599074"/>
            <a:ext cx="1188082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102074" y="6900098"/>
            <a:ext cx="7398519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1287973" y="1820596"/>
            <a:ext cx="5225918" cy="4592406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150650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147361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146539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154763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142427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10015538" y="6950044"/>
            <a:ext cx="6329721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10015536" y="1915162"/>
            <a:ext cx="5225918" cy="4592406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86" y="-1327658"/>
            <a:ext cx="2116390" cy="21163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111" y="-1362598"/>
            <a:ext cx="2116389" cy="2116389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661" y="-1345240"/>
            <a:ext cx="2129066" cy="21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9460529" y="4764374"/>
            <a:ext cx="5811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9802931" y="1594693"/>
            <a:ext cx="0" cy="436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10874167" y="1927315"/>
            <a:ext cx="3639264" cy="228921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14743330" y="5088488"/>
            <a:ext cx="2307042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7812100" y="725287"/>
            <a:ext cx="1675523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767966" y="-408259"/>
            <a:ext cx="3988143" cy="72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4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767965" y="1702304"/>
            <a:ext cx="8056659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Clustering all k clauses C={C1, …,. Ck}</a:t>
            </a:r>
          </a:p>
          <a:p>
            <a:pPr marL="506249" indent="-506249">
              <a:buFont typeface="+mj-lt"/>
              <a:buAutoNum type="arabicPeriod"/>
            </a:pPr>
            <a:endParaRPr lang="en-US" sz="2658" dirty="0"/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For </a:t>
            </a:r>
            <a:r>
              <a:rPr lang="en-US" sz="2658" dirty="0" err="1"/>
              <a:t>i</a:t>
            </a:r>
            <a:r>
              <a:rPr lang="en-US" sz="2658" dirty="0"/>
              <a:t>=1 to k-1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n=</a:t>
            </a:r>
            <a:r>
              <a:rPr lang="en-US" sz="2658" dirty="0" err="1"/>
              <a:t>len</a:t>
            </a:r>
            <a:r>
              <a:rPr lang="en-US" sz="2658" dirty="0"/>
              <a:t>(C)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For j = 1 to k:</a:t>
            </a:r>
          </a:p>
          <a:p>
            <a:pPr marL="1856246" lvl="2" indent="-506249">
              <a:buFont typeface="+mj-lt"/>
              <a:buAutoNum type="arabicPeriod"/>
            </a:pPr>
            <a:r>
              <a:rPr lang="en-US" sz="2658" dirty="0" err="1"/>
              <a:t>New_C</a:t>
            </a:r>
            <a:r>
              <a:rPr lang="en-US" sz="2658" dirty="0"/>
              <a:t> &lt;- Delete j-</a:t>
            </a:r>
            <a:r>
              <a:rPr lang="en-US" sz="2658" dirty="0" err="1"/>
              <a:t>th</a:t>
            </a:r>
            <a:r>
              <a:rPr lang="en-US" sz="2658" dirty="0"/>
              <a:t> clause in C</a:t>
            </a:r>
          </a:p>
          <a:p>
            <a:pPr marL="1856246" lvl="2" indent="-506249">
              <a:buFont typeface="+mj-lt"/>
              <a:buAutoNum type="arabicPeriod"/>
            </a:pPr>
            <a:r>
              <a:rPr lang="en-US" sz="2658" dirty="0"/>
              <a:t>score &lt;- Evaluate all the rest clauses in C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 err="1"/>
              <a:t>best_score</a:t>
            </a:r>
            <a:r>
              <a:rPr lang="en-US" sz="2658" dirty="0"/>
              <a:t> &lt;- max(score)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C &lt;- </a:t>
            </a:r>
            <a:r>
              <a:rPr lang="en-US" sz="2658" dirty="0" err="1"/>
              <a:t>Best_New_C</a:t>
            </a:r>
            <a:endParaRPr lang="en-US" sz="2658" dirty="0"/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12693797" y="725287"/>
            <a:ext cx="0" cy="536957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12120923" y="6642705"/>
            <a:ext cx="1372620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14272440" y="-773776"/>
          <a:ext cx="2868856" cy="29335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5535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127332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7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1.94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6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2.05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5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2.13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4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2.13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3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2.06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2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1.90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1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1.74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767964" y="-408259"/>
            <a:ext cx="7067256" cy="72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4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1084813" y="999730"/>
            <a:ext cx="8056659" cy="336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Given a concept  and a dataset, learn the given concept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Given dataset, learn some concepts.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1181248" lvl="1" indent="-506249">
              <a:buFont typeface="+mj-lt"/>
              <a:buAutoNum type="arabicPeriod"/>
            </a:pPr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Design rules and learn the rules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335637" y="1705108"/>
            <a:ext cx="3864518" cy="584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rule_objs_per_scene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random_objs_per_scene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scene_num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objs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"small"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008000"/>
                </a:solidFill>
                <a:latin typeface="JetBrains Mono"/>
              </a:rPr>
              <a:t>matt_orange_sphere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1.5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32" y="2092451"/>
            <a:ext cx="1919976" cy="19199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2920981" y="6779704"/>
            <a:ext cx="1916602" cy="8100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35005" tIns="67503" rIns="135005" bIns="67503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8972203" y="1705108"/>
            <a:ext cx="3864518" cy="584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rule_objs_per_scene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random_objs_per_scene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scene_num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objs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"small"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008000"/>
                </a:solidFill>
                <a:latin typeface="JetBrains Mono"/>
              </a:rPr>
              <a:t>matt_orange_sphere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-1.5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456" y="1728907"/>
            <a:ext cx="2176582" cy="21765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12148525" y="6779704"/>
            <a:ext cx="2195755" cy="8100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35005" tIns="67503" rIns="135005" bIns="67503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8374527" y="1351614"/>
            <a:ext cx="0" cy="6238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298" y="4012427"/>
            <a:ext cx="2195738" cy="2195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732" y="4197063"/>
            <a:ext cx="1919976" cy="19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23" y="-1350176"/>
            <a:ext cx="5910687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97" y="2405"/>
            <a:ext cx="8990488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82" y="1217449"/>
            <a:ext cx="16241098" cy="54136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12996199" y="6631148"/>
            <a:ext cx="4525479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436795" y="7441179"/>
            <a:ext cx="17261513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44" dirty="0"/>
              <a:t>Observe the given batch scenes and summarize the rules(</a:t>
            </a:r>
            <a:r>
              <a:rPr lang="en-US" sz="3544" b="1" dirty="0"/>
              <a:t>so far, just relationships</a:t>
            </a:r>
            <a:r>
              <a:rPr lang="en-US" sz="3544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Scene Detection </a:t>
            </a:r>
            <a:endParaRPr lang="en-US" altLang="zh-CN" sz="354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7659388" y="1889248"/>
                <a:ext cx="10072806" cy="540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06249" indent="-506249">
                  <a:buFont typeface="+mj-lt"/>
                  <a:buAutoNum type="arabicPeriod"/>
                </a:pPr>
                <a:r>
                  <a:rPr lang="en-US" sz="2658" b="1" dirty="0"/>
                  <a:t>Object Detection</a:t>
                </a:r>
                <a:r>
                  <a:rPr lang="en-US" sz="2658" dirty="0"/>
                  <a:t>: for each object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658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58" dirty="0"/>
                  <a:t>  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Shape: Sphere, cube 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Position (3D): x, y, z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Color: R,G,B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Size: width, height, depth.</a:t>
                </a:r>
              </a:p>
              <a:p>
                <a:pPr marL="506249" indent="-506249">
                  <a:buFont typeface="+mj-lt"/>
                  <a:buAutoNum type="arabicPeriod"/>
                </a:pPr>
                <a:r>
                  <a:rPr lang="en-US" sz="2658" b="1" dirty="0"/>
                  <a:t>Relationship detection: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sz="2658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  <a:p>
                <a:pPr marL="1856246" lvl="2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sz="2658" dirty="0"/>
                  <a:t> Bigger than, Smaller than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sz="2658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  <a:p>
                <a:pPr marL="1856246" lvl="2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=8: </m:t>
                    </m:r>
                  </m:oMath>
                </a14:m>
                <a:r>
                  <a:rPr lang="en-US" sz="2658" dirty="0"/>
                  <a:t>East, South, West, North and their combinations (8 directions in total)</a:t>
                </a:r>
              </a:p>
              <a:p>
                <a:pPr marL="506249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Relation: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388" y="1889248"/>
                <a:ext cx="10072806" cy="5409622"/>
              </a:xfrm>
              <a:prstGeom prst="rect">
                <a:avLst/>
              </a:prstGeom>
              <a:blipFill>
                <a:blip r:embed="rId3"/>
                <a:stretch>
                  <a:fillRect l="-1006" t="-937" b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703637" y="2133757"/>
            <a:ext cx="5347641" cy="5347639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078040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07886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401921" y="7512055"/>
            <a:ext cx="7199420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782485" y="871747"/>
            <a:ext cx="3048160" cy="659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"premise"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"ref"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"conclusion"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"bigger than, "</a:t>
            </a:r>
            <a:br>
              <a:rPr lang="en-GB" sz="1624" b="1" dirty="0">
                <a:solidFill>
                  <a:srgbClr val="008000"/>
                </a:solidFill>
                <a:latin typeface="JetBrains Mono"/>
              </a:rPr>
            </a:b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freq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18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10600000" y="802795"/>
            <a:ext cx="3097660" cy="659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"premise"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"ref"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"conclusion"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dir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"in the east of, "</a:t>
            </a:r>
            <a:br>
              <a:rPr lang="en-GB" sz="1624" b="1" dirty="0">
                <a:solidFill>
                  <a:srgbClr val="008000"/>
                </a:solidFill>
                <a:latin typeface="JetBrains Mono"/>
              </a:rPr>
            </a:b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freq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8549119" y="7681656"/>
            <a:ext cx="8502009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Use rules to modify the random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3909487" y="7242622"/>
            <a:ext cx="9657939" cy="1249065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28" y="1825608"/>
            <a:ext cx="11016705" cy="55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1188044" y="4262714"/>
            <a:ext cx="5991126" cy="3321122"/>
          </a:xfrm>
          <a:prstGeom prst="rect">
            <a:avLst/>
          </a:prstGeom>
        </p:spPr>
        <p:txBody>
          <a:bodyPr vert="horz" lIns="135005" tIns="67503" rIns="135005" bIns="67503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86"/>
              </a:spcAft>
            </a:pPr>
            <a:r>
              <a:rPr lang="en-US" sz="7972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356" y="-280200"/>
            <a:ext cx="8418784" cy="2799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115" y="4073863"/>
            <a:ext cx="6149023" cy="30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1188044" y="4262714"/>
            <a:ext cx="5991126" cy="3321122"/>
          </a:xfrm>
          <a:prstGeom prst="rect">
            <a:avLst/>
          </a:prstGeom>
        </p:spPr>
        <p:txBody>
          <a:bodyPr vert="horz" lIns="135005" tIns="67503" rIns="135005" bIns="67503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86"/>
              </a:spcAft>
            </a:pPr>
            <a:r>
              <a:rPr lang="en-US" sz="7972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50" y="-771815"/>
            <a:ext cx="7111907" cy="3555953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05" y="4024588"/>
            <a:ext cx="5991126" cy="29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945035" y="2685463"/>
            <a:ext cx="4181358" cy="437982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13497189" y="3175736"/>
            <a:ext cx="4295175" cy="417196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9468698" y="3312265"/>
            <a:ext cx="3097355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 "size": "big",</a:t>
            </a:r>
          </a:p>
          <a:p>
            <a:r>
              <a:rPr lang="en-US" sz="2658" dirty="0"/>
              <a:t>      "shape": "cube",</a:t>
            </a:r>
          </a:p>
          <a:p>
            <a:r>
              <a:rPr lang="en-US" sz="2658" dirty="0"/>
              <a:t>      "material": "",</a:t>
            </a:r>
          </a:p>
          <a:p>
            <a:r>
              <a:rPr lang="en-US" sz="2658" dirty="0"/>
              <a:t>      "x": 1.5,</a:t>
            </a:r>
          </a:p>
          <a:p>
            <a:r>
              <a:rPr lang="en-US" sz="2658" dirty="0"/>
              <a:t>      "y": 0,</a:t>
            </a:r>
          </a:p>
          <a:p>
            <a:r>
              <a:rPr lang="en-US" sz="2658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536495" y="3312264"/>
            <a:ext cx="4104023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 "size": "small",</a:t>
            </a:r>
          </a:p>
          <a:p>
            <a:r>
              <a:rPr lang="en-US" sz="2658" dirty="0"/>
              <a:t>    "shape": "sphere",</a:t>
            </a:r>
          </a:p>
          <a:p>
            <a:r>
              <a:rPr lang="en-US" sz="2658" dirty="0"/>
              <a:t>    "material": "orange",</a:t>
            </a:r>
          </a:p>
          <a:p>
            <a:r>
              <a:rPr lang="en-US" sz="2658" dirty="0"/>
              <a:t>    "x": 0,</a:t>
            </a:r>
          </a:p>
          <a:p>
            <a:r>
              <a:rPr lang="en-US" sz="2658" dirty="0"/>
              <a:t>    "y": 0,</a:t>
            </a:r>
          </a:p>
          <a:p>
            <a:r>
              <a:rPr lang="en-US" sz="2658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5536495" y="1896980"/>
            <a:ext cx="11363848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44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5536495" y="7484108"/>
            <a:ext cx="9000331" cy="50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Target_relation_vector</a:t>
            </a:r>
            <a:r>
              <a:rPr lang="en-US" sz="2658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1315650" y="5902406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4051225" y="6024533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2608973" y="3558835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5536495" y="6845160"/>
            <a:ext cx="9000331" cy="50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Target_relation_vector</a:t>
            </a:r>
            <a:r>
              <a:rPr lang="en-US" sz="2658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945035" y="2685463"/>
            <a:ext cx="4181358" cy="4379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464676" y="4193755"/>
            <a:ext cx="12072856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Relation vector: 		[1.5  0.15 2.   0.15 1.   0.  ]</a:t>
            </a:r>
          </a:p>
          <a:p>
            <a:r>
              <a:rPr lang="en-US" sz="2658" dirty="0" err="1"/>
              <a:t>Target_relation_vector</a:t>
            </a:r>
            <a:r>
              <a:rPr lang="en-US" sz="2658" dirty="0"/>
              <a:t>: 	[1.5  X   2.   0.15 1.   0.  ]</a:t>
            </a:r>
          </a:p>
          <a:p>
            <a:r>
              <a:rPr lang="en-US" sz="2658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5819180" y="2811502"/>
            <a:ext cx="11363848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44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5464675" y="5914862"/>
            <a:ext cx="11884241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relation vector: 		[1.5  0.15 0.   0.29 0.6  0.3 ]</a:t>
            </a:r>
          </a:p>
          <a:p>
            <a:r>
              <a:rPr lang="en-US" sz="2658" dirty="0" err="1"/>
              <a:t>target_relation_vector</a:t>
            </a:r>
            <a:r>
              <a:rPr lang="en-US" sz="2658" dirty="0"/>
              <a:t>: 	[1.5  X   0.   0.29 0.6  0.3 ]</a:t>
            </a:r>
          </a:p>
          <a:p>
            <a:r>
              <a:rPr lang="en-US" sz="2658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52" y="-1309524"/>
            <a:ext cx="6700746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5003" y="9345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05151" y="5878444"/>
            <a:ext cx="418135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[1.5  0.15 0.   0.29 0.6  0.3 ]</a:t>
            </a:r>
          </a:p>
          <a:p>
            <a:r>
              <a:rPr lang="en-US" sz="2658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05152" y="1026607"/>
            <a:ext cx="4181358" cy="437982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207881" y="1045935"/>
            <a:ext cx="4181358" cy="436049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9699910" y="1045935"/>
            <a:ext cx="4181358" cy="4368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5001784" y="5954518"/>
            <a:ext cx="459354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[-1.5  -0.15  0.   -0.29  0.3   0.6 ]</a:t>
            </a:r>
          </a:p>
          <a:p>
            <a:r>
              <a:rPr lang="en-US" sz="2658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9699910" y="5878444"/>
            <a:ext cx="418135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[1.5  0.15 0.   0.29 0.6  0.3 ]</a:t>
            </a:r>
          </a:p>
          <a:p>
            <a:r>
              <a:rPr lang="en-US" sz="2658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14030250" y="1048318"/>
            <a:ext cx="4181358" cy="2955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Devide</a:t>
            </a:r>
            <a:r>
              <a:rPr lang="en-US" sz="2658" dirty="0"/>
              <a:t> Dataset to small pieces</a:t>
            </a:r>
          </a:p>
          <a:p>
            <a:endParaRPr lang="en-US" sz="2658" dirty="0"/>
          </a:p>
          <a:p>
            <a:r>
              <a:rPr lang="en-US" sz="2658" dirty="0"/>
              <a:t>D1, D2, …, </a:t>
            </a:r>
            <a:r>
              <a:rPr lang="en-US" sz="2658" dirty="0" err="1"/>
              <a:t>Dn</a:t>
            </a:r>
            <a:endParaRPr lang="en-US" sz="2658" dirty="0"/>
          </a:p>
          <a:p>
            <a:endParaRPr lang="en-US" sz="2658" dirty="0"/>
          </a:p>
          <a:p>
            <a:r>
              <a:rPr lang="en-US" sz="2658" dirty="0"/>
              <a:t>For each Di</a:t>
            </a:r>
          </a:p>
          <a:p>
            <a:r>
              <a:rPr lang="en-US" sz="2658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10846954" y="-547438"/>
            <a:ext cx="6652613" cy="581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Assumptions: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If one RV occurs more than once in the same image, it is considered only once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Example: Books on the bookshelf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Since each RV in each image is counted at most once, thus </a:t>
            </a:r>
          </a:p>
          <a:p>
            <a:endParaRPr lang="en-US" sz="2658" dirty="0"/>
          </a:p>
          <a:p>
            <a:r>
              <a:rPr lang="en-US" sz="2658" dirty="0"/>
              <a:t>Find similar vectors in 4 images</a:t>
            </a:r>
          </a:p>
          <a:p>
            <a:endParaRPr lang="en-US" sz="2658" dirty="0"/>
          </a:p>
          <a:p>
            <a:endParaRPr lang="en-US" sz="2658" dirty="0"/>
          </a:p>
          <a:p>
            <a:r>
              <a:rPr lang="en-US" sz="2658" dirty="0"/>
              <a:t>Problems:</a:t>
            </a:r>
          </a:p>
          <a:p>
            <a:pPr marL="506249" indent="-506249">
              <a:buAutoNum type="arabicPeriod"/>
            </a:pPr>
            <a:r>
              <a:rPr lang="en-US" sz="2658" dirty="0"/>
              <a:t>Define similarity</a:t>
            </a:r>
          </a:p>
          <a:p>
            <a:pPr marL="506249" indent="-506249">
              <a:buAutoNum type="arabicPeriod"/>
            </a:pPr>
            <a:r>
              <a:rPr lang="en-US" sz="2658" dirty="0"/>
              <a:t>SV might not exist in all images, probability</a:t>
            </a:r>
          </a:p>
          <a:p>
            <a:pPr marL="506249" indent="-506249">
              <a:buAutoNum type="arabicPeriod"/>
            </a:pPr>
            <a:r>
              <a:rPr lang="en-US" sz="2658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6" y="-547439"/>
            <a:ext cx="9694106" cy="78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884515" y="128669"/>
            <a:ext cx="3739792" cy="2955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There are three Balls</a:t>
            </a:r>
          </a:p>
          <a:p>
            <a:endParaRPr lang="en-US" sz="2658" dirty="0"/>
          </a:p>
          <a:p>
            <a:r>
              <a:rPr lang="en-US" sz="2658" dirty="0"/>
              <a:t>First has size 0.2.</a:t>
            </a:r>
          </a:p>
          <a:p>
            <a:endParaRPr lang="en-US" sz="2658" dirty="0"/>
          </a:p>
          <a:p>
            <a:r>
              <a:rPr lang="en-US" sz="2658" dirty="0"/>
              <a:t>Second has size 0.3.</a:t>
            </a:r>
          </a:p>
          <a:p>
            <a:endParaRPr lang="en-US" sz="2658" dirty="0"/>
          </a:p>
          <a:p>
            <a:r>
              <a:rPr lang="en-US" sz="2658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5508438" y="3845686"/>
            <a:ext cx="333671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6228232" y="1082932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521561" y="-948817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6039031" y="-977768"/>
            <a:ext cx="149665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11020248" y="-948818"/>
            <a:ext cx="149665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11209450" y="1082929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11386219" y="2467024"/>
            <a:ext cx="686640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12327698" y="1774978"/>
            <a:ext cx="104866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722732" y="6047717"/>
            <a:ext cx="5020497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Important to have both systems</a:t>
            </a:r>
          </a:p>
          <a:p>
            <a:r>
              <a:rPr lang="en-US" sz="2658" dirty="0"/>
              <a:t>First think with intuitive system</a:t>
            </a:r>
          </a:p>
          <a:p>
            <a:r>
              <a:rPr lang="en-US" sz="2658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6239508" y="2467024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10659339" y="3845686"/>
            <a:ext cx="333671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DBC932-7A21-8F3B-CD50-AE19E060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772" y="-1633686"/>
            <a:ext cx="2251296" cy="225129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13688904" y="1404488"/>
            <a:ext cx="6785313" cy="6750249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16111368" y="7547578"/>
            <a:ext cx="1319592" cy="501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658" dirty="0">
                <a:solidFill>
                  <a:srgbClr val="FF0000"/>
                </a:solidFill>
              </a:rPr>
              <a:t>32-Zone</a:t>
            </a:r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5505B71A-1262-4488-DC78-B86CE67A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476" y="-1633686"/>
            <a:ext cx="2251296" cy="22512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CB079A-F7BC-AF03-3E1C-AC55BDEFC03C}"/>
              </a:ext>
            </a:extLst>
          </p:cNvPr>
          <p:cNvGrpSpPr/>
          <p:nvPr/>
        </p:nvGrpSpPr>
        <p:grpSpPr>
          <a:xfrm>
            <a:off x="15284417" y="1404490"/>
            <a:ext cx="5347639" cy="5347639"/>
            <a:chOff x="1153887" y="2551720"/>
            <a:chExt cx="3622001" cy="362200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27BB786-3CF6-2A30-9146-C963019B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72DC0F-E46A-DA8B-7D10-BA57E54B374A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7C4632-CB3B-2B5B-17AE-E36B82BE8A11}"/>
                </a:ext>
              </a:extLst>
            </p:cNvPr>
            <p:cNvSpPr txBox="1"/>
            <p:nvPr/>
          </p:nvSpPr>
          <p:spPr>
            <a:xfrm>
              <a:off x="2836194" y="2888187"/>
              <a:ext cx="1078041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1E0164C-A6A1-72CA-DB28-082612B89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3E34EE-6F01-538C-624E-4911DBDA8928}"/>
                </a:ext>
              </a:extLst>
            </p:cNvPr>
            <p:cNvSpPr txBox="1"/>
            <p:nvPr/>
          </p:nvSpPr>
          <p:spPr>
            <a:xfrm>
              <a:off x="1200685" y="3760462"/>
              <a:ext cx="907886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E1F7A8-059F-396E-33DE-2F08CDA26E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73722-759B-2320-9BFD-95DC7690E9B7}"/>
                </a:ext>
              </a:extLst>
            </p:cNvPr>
            <p:cNvSpPr txBox="1"/>
            <p:nvPr/>
          </p:nvSpPr>
          <p:spPr>
            <a:xfrm>
              <a:off x="2485633" y="4212035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C4DFF4-90EB-2CAE-7612-70DC1D204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2316C0-6DFC-3955-DA4F-306B87B24886}"/>
                </a:ext>
              </a:extLst>
            </p:cNvPr>
            <p:cNvSpPr txBox="1"/>
            <p:nvPr/>
          </p:nvSpPr>
          <p:spPr>
            <a:xfrm>
              <a:off x="2838661" y="3508837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Sphere">
                <a:extLst>
                  <a:ext uri="{FF2B5EF4-FFF2-40B4-BE49-F238E27FC236}">
                    <a16:creationId xmlns:a16="http://schemas.microsoft.com/office/drawing/2014/main" id="{C556C82B-1BBF-3F01-2B7B-DFF1C37781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4749660"/>
                  </p:ext>
                </p:extLst>
              </p:nvPr>
            </p:nvGraphicFramePr>
            <p:xfrm>
              <a:off x="2044606" y="4032271"/>
              <a:ext cx="2154788" cy="21922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4788" cy="21922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24847" ay="-269307" az="-1000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96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Sphere">
                <a:extLst>
                  <a:ext uri="{FF2B5EF4-FFF2-40B4-BE49-F238E27FC236}">
                    <a16:creationId xmlns:a16="http://schemas.microsoft.com/office/drawing/2014/main" id="{C556C82B-1BBF-3F01-2B7B-DFF1C3778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4606" y="4032271"/>
                <a:ext cx="2154788" cy="219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Red Cube">
                <a:extLst>
                  <a:ext uri="{FF2B5EF4-FFF2-40B4-BE49-F238E27FC236}">
                    <a16:creationId xmlns:a16="http://schemas.microsoft.com/office/drawing/2014/main" id="{7462DFC1-7B24-1060-49C2-CC99FB3E9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2026075"/>
                  </p:ext>
                </p:extLst>
              </p:nvPr>
            </p:nvGraphicFramePr>
            <p:xfrm>
              <a:off x="8491929" y="-395755"/>
              <a:ext cx="3701283" cy="377231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01283" cy="377231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520563" ay="972747" az="84694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81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Red Cube">
                <a:extLst>
                  <a:ext uri="{FF2B5EF4-FFF2-40B4-BE49-F238E27FC236}">
                    <a16:creationId xmlns:a16="http://schemas.microsoft.com/office/drawing/2014/main" id="{7462DFC1-7B24-1060-49C2-CC99FB3E9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1929" y="-395755"/>
                <a:ext cx="3701283" cy="3772314"/>
              </a:xfrm>
              <a:prstGeom prst="rect">
                <a:avLst/>
              </a:prstGeom>
            </p:spPr>
          </p:pic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60850C-2BC1-DBA5-9028-96C611C31851}"/>
              </a:ext>
            </a:extLst>
          </p:cNvPr>
          <p:cNvCxnSpPr>
            <a:cxnSpLocks/>
          </p:cNvCxnSpPr>
          <p:nvPr/>
        </p:nvCxnSpPr>
        <p:spPr>
          <a:xfrm flipV="1">
            <a:off x="3194000" y="1790532"/>
            <a:ext cx="6762363" cy="3391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B94C9A-C3CE-086D-926F-451E54E38D61}"/>
              </a:ext>
            </a:extLst>
          </p:cNvPr>
          <p:cNvCxnSpPr>
            <a:cxnSpLocks/>
          </p:cNvCxnSpPr>
          <p:nvPr/>
        </p:nvCxnSpPr>
        <p:spPr>
          <a:xfrm>
            <a:off x="3178016" y="5192131"/>
            <a:ext cx="5313913" cy="96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 descr="Cube outline">
            <a:extLst>
              <a:ext uri="{FF2B5EF4-FFF2-40B4-BE49-F238E27FC236}">
                <a16:creationId xmlns:a16="http://schemas.microsoft.com/office/drawing/2014/main" id="{D58FA8D5-5B46-606B-0A9A-6919BF4183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6598" y="6495976"/>
            <a:ext cx="1778032" cy="1778032"/>
          </a:xfrm>
          <a:prstGeom prst="rect">
            <a:avLst/>
          </a:prstGeom>
        </p:spPr>
      </p:pic>
      <p:pic>
        <p:nvPicPr>
          <p:cNvPr id="63" name="Graphic 62" descr="Sphere outline">
            <a:extLst>
              <a:ext uri="{FF2B5EF4-FFF2-40B4-BE49-F238E27FC236}">
                <a16:creationId xmlns:a16="http://schemas.microsoft.com/office/drawing/2014/main" id="{6EAA1469-9131-E259-18C9-F1C763A2CE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25226" y="6263323"/>
            <a:ext cx="1616458" cy="1616458"/>
          </a:xfrm>
          <a:prstGeom prst="rect">
            <a:avLst/>
          </a:prstGeom>
        </p:spPr>
      </p:pic>
      <p:pic>
        <p:nvPicPr>
          <p:cNvPr id="66" name="Graphic 65" descr="Sphere outline">
            <a:extLst>
              <a:ext uri="{FF2B5EF4-FFF2-40B4-BE49-F238E27FC236}">
                <a16:creationId xmlns:a16="http://schemas.microsoft.com/office/drawing/2014/main" id="{D6121053-098A-EFF5-DF12-5327CA250B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3806" y="6495708"/>
            <a:ext cx="1616458" cy="16164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Sphere">
                <a:extLst>
                  <a:ext uri="{FF2B5EF4-FFF2-40B4-BE49-F238E27FC236}">
                    <a16:creationId xmlns:a16="http://schemas.microsoft.com/office/drawing/2014/main" id="{379DD048-0A8E-C3E9-B948-06D0127EFA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797258"/>
                  </p:ext>
                </p:extLst>
              </p:nvPr>
            </p:nvGraphicFramePr>
            <p:xfrm>
              <a:off x="3909235" y="-128614"/>
              <a:ext cx="2154788" cy="21922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4788" cy="21922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24847" ay="-269307" az="-1000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96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Sphere">
                <a:extLst>
                  <a:ext uri="{FF2B5EF4-FFF2-40B4-BE49-F238E27FC236}">
                    <a16:creationId xmlns:a16="http://schemas.microsoft.com/office/drawing/2014/main" id="{379DD048-0A8E-C3E9-B948-06D0127EFA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9235" y="-128614"/>
                <a:ext cx="2154788" cy="2192265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6659D7-C860-EF41-69DD-D6589AF80113}"/>
              </a:ext>
            </a:extLst>
          </p:cNvPr>
          <p:cNvCxnSpPr>
            <a:cxnSpLocks/>
          </p:cNvCxnSpPr>
          <p:nvPr/>
        </p:nvCxnSpPr>
        <p:spPr>
          <a:xfrm flipV="1">
            <a:off x="3221233" y="919390"/>
            <a:ext cx="1765396" cy="427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586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877905" y="-1173843"/>
            <a:ext cx="681295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11762503" y="-802580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Green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Green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877905" y="293563"/>
            <a:ext cx="6180098" cy="704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Shape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Cube	Cylinder, Box, shelf, …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Sphere	Ball, Apple, …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Size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Small	small, tiny,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Large	Medium, huge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Color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Red	Orange, Rose, Gold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Green	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Blue	Purple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Black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White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Position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Front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Behind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 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8530465" y="-1469990"/>
            <a:ext cx="2846689" cy="29818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701183" y="-12096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9953814" y="-111293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0642793" y="710406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8530466" y="1688169"/>
            <a:ext cx="2859308" cy="29818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0778856" y="311864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0545373" y="187767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8757213" y="306240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11616519" y="2292969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8535522" y="5057350"/>
            <a:ext cx="2854250" cy="298180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10104850" y="536917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10298969" y="690499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8767790" y="590621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11668780" y="5575243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Red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6" y="-1437374"/>
            <a:ext cx="4486708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1797025"/>
            <a:ext cx="4217267" cy="31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" y="5113238"/>
            <a:ext cx="4486709" cy="31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4535292" y="-32888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endParaRPr lang="en-US" sz="2658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949" y="113296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175346" y="20319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876198" y="-133144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3077186" y="245479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873348" y="373328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09086" y="356573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4658040" y="2679631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616528" y="731085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773645" y="692002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4903158" y="6238405"/>
            <a:ext cx="5052826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988485" y="-625127"/>
            <a:ext cx="6559105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11675982" y="363637"/>
            <a:ext cx="4271178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Rules can be found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Cube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Sphere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Small Red,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11675982" y="5113237"/>
            <a:ext cx="14948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908235" y="577622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-1354959"/>
            <a:ext cx="4486708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1797025"/>
            <a:ext cx="4217267" cy="31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" y="5113238"/>
            <a:ext cx="4486709" cy="31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4535292" y="-32888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endParaRPr lang="en-US" sz="2658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949" y="113296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197099" y="15341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2787416" y="36363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351413" y="4514382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785361" y="283544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09086" y="356573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4658040" y="2679631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616528" y="731085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2053701" y="641451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4903158" y="6238405"/>
            <a:ext cx="5052826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988485" y="-625127"/>
            <a:ext cx="6559105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11675982" y="363637"/>
            <a:ext cx="4271178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Rules can be found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Cube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Sphere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Small Red,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11675982" y="5113237"/>
            <a:ext cx="14948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908235" y="577622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32" y="-212110"/>
            <a:ext cx="2846689" cy="2846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863622" y="-21210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endParaRPr lang="en-US" sz="2658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726358" y="-914097"/>
            <a:ext cx="2846689" cy="29818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074" y="43493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2149706" y="-55704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2838685" y="126629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734963" y="2168579"/>
            <a:ext cx="2859308" cy="29818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983353" y="359905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749869" y="235808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961710" y="354281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821016" y="2773377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9731927" y="165715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11455192" y="1211236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9784360" y="2824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12671194" y="350435"/>
            <a:ext cx="4468024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/>
              <a:t>Cube, Big, Green, Left</a:t>
            </a:r>
          </a:p>
          <a:p>
            <a:pPr marL="506249" indent="-506249">
              <a:buAutoNum type="alphaUcPeriod"/>
            </a:pPr>
            <a:r>
              <a:rPr lang="en-US" sz="2658" dirty="0"/>
              <a:t>Sphere, Big, Red, 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sz="265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495372" y="-1560262"/>
            <a:ext cx="96780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10606579" y="-930295"/>
            <a:ext cx="96780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732352" y="5339882"/>
            <a:ext cx="2864527" cy="298180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2076510" y="746174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2149706" y="6435922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947505" y="6310250"/>
            <a:ext cx="505282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026433" y="3286073"/>
            <a:ext cx="6559105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  <a:p>
            <a:r>
              <a:rPr lang="en-US" sz="2658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9731926" y="4466491"/>
            <a:ext cx="6559105" cy="377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red(2)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left(2)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Left, red 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 + big(2)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big + green(2) + front(2)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Front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Front + Green(2) + big(2)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4885230" y="-729014"/>
            <a:ext cx="5033691" cy="49965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7879926" y="-729014"/>
            <a:ext cx="5033691" cy="49965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5603169" y="678688"/>
            <a:ext cx="2037834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10396771" y="678688"/>
            <a:ext cx="2037834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7641003" y="6053368"/>
            <a:ext cx="2916408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9000331" y="2207692"/>
            <a:ext cx="0" cy="356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1670229"/>
            <a:ext cx="5489696" cy="25656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ED710EBB-1A69-C406-A260-21EB5BB61CCD}"/>
              </a:ext>
            </a:extLst>
          </p:cNvPr>
          <p:cNvSpPr/>
          <p:nvPr/>
        </p:nvSpPr>
        <p:spPr>
          <a:xfrm>
            <a:off x="4166766" y="2475000"/>
            <a:ext cx="1908000" cy="1908000"/>
          </a:xfrm>
          <a:prstGeom prst="rect">
            <a:avLst/>
          </a:prstGeom>
          <a:solidFill>
            <a:schemeClr val="bg2">
              <a:lumMod val="5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F40DAEC-D1DF-6EAE-AB85-44548C1ABD90}"/>
              </a:ext>
            </a:extLst>
          </p:cNvPr>
          <p:cNvSpPr/>
          <p:nvPr/>
        </p:nvSpPr>
        <p:spPr>
          <a:xfrm>
            <a:off x="12513915" y="2531261"/>
            <a:ext cx="1908000" cy="1908000"/>
          </a:xfrm>
          <a:prstGeom prst="rect">
            <a:avLst/>
          </a:prstGeom>
          <a:solidFill>
            <a:schemeClr val="bg2">
              <a:lumMod val="5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Sphere outline">
            <a:extLst>
              <a:ext uri="{FF2B5EF4-FFF2-40B4-BE49-F238E27FC236}">
                <a16:creationId xmlns:a16="http://schemas.microsoft.com/office/drawing/2014/main" id="{D6121053-098A-EFF5-DF12-5327CA250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8065" y="4993702"/>
            <a:ext cx="1616458" cy="1616458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FBD34C9-27B7-711B-44C7-174201494733}"/>
              </a:ext>
            </a:extLst>
          </p:cNvPr>
          <p:cNvGrpSpPr/>
          <p:nvPr/>
        </p:nvGrpSpPr>
        <p:grpSpPr>
          <a:xfrm>
            <a:off x="14532277" y="8371332"/>
            <a:ext cx="6936771" cy="6993559"/>
            <a:chOff x="6360995" y="1063315"/>
            <a:chExt cx="5040885" cy="4958319"/>
          </a:xfrm>
        </p:grpSpPr>
        <p:pic>
          <p:nvPicPr>
            <p:cNvPr id="3" name="Picture 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3562F4-E17C-7350-042B-8EE1CA832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031" y1="53125" x2="32031" y2="53125"/>
                          <a14:foregroundMark x1="44219" y1="63906" x2="44219" y2="63906"/>
                          <a14:foregroundMark x1="56250" y1="51094" x2="56250" y2="51094"/>
                          <a14:foregroundMark x1="69219" y1="35625" x2="69219" y2="35625"/>
                          <a14:foregroundMark x1="84531" y1="18281" x2="84531" y2="182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995" y="1063315"/>
              <a:ext cx="5026739" cy="4958319"/>
            </a:xfrm>
            <a:prstGeom prst="rect">
              <a:avLst/>
            </a:prstGeom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60850C-2BC1-DBA5-9028-96C611C31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049" y="4337786"/>
              <a:ext cx="2830831" cy="57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3D37DFE-BD0F-02C4-5084-68C030CEA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049" y="2110180"/>
              <a:ext cx="1957470" cy="2218496"/>
            </a:xfrm>
            <a:prstGeom prst="straightConnector1">
              <a:avLst/>
            </a:prstGeom>
            <a:ln w="38100">
              <a:solidFill>
                <a:srgbClr val="2A4BD8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159B0D-332F-C3A3-7635-85ACC311922D}"/>
                    </a:ext>
                  </a:extLst>
                </p:cNvPr>
                <p:cNvSpPr txBox="1"/>
                <p:nvPr/>
              </p:nvSpPr>
              <p:spPr>
                <a:xfrm>
                  <a:off x="11012029" y="4336759"/>
                  <a:ext cx="160778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58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sz="2658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159B0D-332F-C3A3-7635-85ACC3119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2029" y="4336759"/>
                  <a:ext cx="160778" cy="236608"/>
                </a:xfrm>
                <a:prstGeom prst="rect">
                  <a:avLst/>
                </a:prstGeom>
                <a:blipFill>
                  <a:blip r:embed="rId6"/>
                  <a:stretch>
                    <a:fillRect l="-50000" r="-44444" b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CAE4238-0727-56D9-C926-EF7BDDBAA72B}"/>
                </a:ext>
              </a:extLst>
            </p:cNvPr>
            <p:cNvSpPr/>
            <p:nvPr/>
          </p:nvSpPr>
          <p:spPr>
            <a:xfrm>
              <a:off x="8377103" y="2957924"/>
              <a:ext cx="1830312" cy="1737868"/>
            </a:xfrm>
            <a:prstGeom prst="arc">
              <a:avLst>
                <a:gd name="adj1" fmla="val 17798013"/>
                <a:gd name="adj2" fmla="val 1991615"/>
              </a:avLst>
            </a:prstGeom>
            <a:ln w="19050">
              <a:solidFill>
                <a:srgbClr val="2A4BD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10D15-3CED-D34A-357C-A15F283A03BA}"/>
                    </a:ext>
                  </a:extLst>
                </p:cNvPr>
                <p:cNvSpPr txBox="1"/>
                <p:nvPr/>
              </p:nvSpPr>
              <p:spPr>
                <a:xfrm>
                  <a:off x="10471566" y="3542475"/>
                  <a:ext cx="269458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10D15-3CED-D34A-357C-A15F283A0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1566" y="3542475"/>
                  <a:ext cx="269458" cy="236608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0000" b="-518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F416B1-4224-F5E5-8287-294389391A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2012" y="3705251"/>
              <a:ext cx="569037" cy="622937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F71AB339-226D-2CFF-5C6A-ADEEFC214FB1}"/>
                </a:ext>
              </a:extLst>
            </p:cNvPr>
            <p:cNvSpPr/>
            <p:nvPr/>
          </p:nvSpPr>
          <p:spPr>
            <a:xfrm>
              <a:off x="8256192" y="3826859"/>
              <a:ext cx="632450" cy="644203"/>
            </a:xfrm>
            <a:prstGeom prst="arc">
              <a:avLst>
                <a:gd name="adj1" fmla="val 11980581"/>
                <a:gd name="adj2" fmla="val 2361286"/>
              </a:avLst>
            </a:prstGeom>
            <a:ln w="19050">
              <a:solidFill>
                <a:srgbClr val="C00000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277A78-34BC-AF28-79A3-1F68839CFE56}"/>
                    </a:ext>
                  </a:extLst>
                </p:cNvPr>
                <p:cNvSpPr txBox="1"/>
                <p:nvPr/>
              </p:nvSpPr>
              <p:spPr>
                <a:xfrm>
                  <a:off x="8440765" y="3426163"/>
                  <a:ext cx="274095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277A78-34BC-AF28-79A3-1F68839CF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765" y="3426163"/>
                  <a:ext cx="274095" cy="236608"/>
                </a:xfrm>
                <a:prstGeom prst="rect">
                  <a:avLst/>
                </a:prstGeom>
                <a:blipFill>
                  <a:blip r:embed="rId8"/>
                  <a:stretch>
                    <a:fillRect l="-32258" r="-19355" b="-5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DC3A400-A821-1BA6-3DEB-0D781774FBBC}"/>
                    </a:ext>
                  </a:extLst>
                </p:cNvPr>
                <p:cNvSpPr txBox="1"/>
                <p:nvPr/>
              </p:nvSpPr>
              <p:spPr>
                <a:xfrm>
                  <a:off x="9463879" y="1961207"/>
                  <a:ext cx="743536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658" i="1">
                            <a:solidFill>
                              <a:srgbClr val="2A4B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rgbClr val="2A4B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DC3A400-A821-1BA6-3DEB-0D781774F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3879" y="1961207"/>
                  <a:ext cx="743536" cy="236608"/>
                </a:xfrm>
                <a:prstGeom prst="rect">
                  <a:avLst/>
                </a:prstGeom>
                <a:blipFill>
                  <a:blip r:embed="rId9"/>
                  <a:stretch>
                    <a:fillRect l="-15854" t="-3704" r="-29268" b="-6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5E62D9-095F-B062-F376-E4D8C47C7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8482" y="4252368"/>
              <a:ext cx="163463" cy="161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1C1C15-C344-C519-FAE1-3F87667212D9}"/>
                    </a:ext>
                  </a:extLst>
                </p:cNvPr>
                <p:cNvSpPr txBox="1"/>
                <p:nvPr/>
              </p:nvSpPr>
              <p:spPr>
                <a:xfrm>
                  <a:off x="9122856" y="2653939"/>
                  <a:ext cx="245106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1C1C15-C344-C519-FAE1-3F8766721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856" y="2653939"/>
                  <a:ext cx="245106" cy="236608"/>
                </a:xfrm>
                <a:prstGeom prst="rect">
                  <a:avLst/>
                </a:prstGeom>
                <a:blipFill>
                  <a:blip r:embed="rId10"/>
                  <a:stretch>
                    <a:fillRect l="-37037" r="-22222" b="-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D995F9C-67C6-E029-07CC-97FC4D6DDB4C}"/>
                    </a:ext>
                  </a:extLst>
                </p:cNvPr>
                <p:cNvSpPr txBox="1"/>
                <p:nvPr/>
              </p:nvSpPr>
              <p:spPr>
                <a:xfrm>
                  <a:off x="7194659" y="3886829"/>
                  <a:ext cx="710098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D995F9C-67C6-E029-07CC-97FC4D6DD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659" y="3886829"/>
                  <a:ext cx="710098" cy="236608"/>
                </a:xfrm>
                <a:prstGeom prst="rect">
                  <a:avLst/>
                </a:prstGeom>
                <a:blipFill>
                  <a:blip r:embed="rId11"/>
                  <a:stretch>
                    <a:fillRect l="-16667" t="-3704" r="-30769" b="-6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5DDF6A8-1AC4-F235-8AA5-C6403DE89056}"/>
                    </a:ext>
                  </a:extLst>
                </p:cNvPr>
                <p:cNvSpPr txBox="1"/>
                <p:nvPr/>
              </p:nvSpPr>
              <p:spPr>
                <a:xfrm>
                  <a:off x="8013025" y="4025055"/>
                  <a:ext cx="240469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5DDF6A8-1AC4-F235-8AA5-C6403DE89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025" y="4025055"/>
                  <a:ext cx="240469" cy="236608"/>
                </a:xfrm>
                <a:prstGeom prst="rect">
                  <a:avLst/>
                </a:prstGeom>
                <a:blipFill>
                  <a:blip r:embed="rId12"/>
                  <a:stretch>
                    <a:fillRect l="-37037" r="-1851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39651E-A897-EFF1-1E62-F47E3EB1E13A}"/>
              </a:ext>
            </a:extLst>
          </p:cNvPr>
          <p:cNvGrpSpPr/>
          <p:nvPr/>
        </p:nvGrpSpPr>
        <p:grpSpPr>
          <a:xfrm>
            <a:off x="-5629311" y="-4528691"/>
            <a:ext cx="5666308" cy="5537753"/>
            <a:chOff x="81583" y="298278"/>
            <a:chExt cx="5666308" cy="55377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308101" y="1340778"/>
              <a:ext cx="4861031" cy="3730609"/>
              <a:chOff x="6379313" y="1358574"/>
              <a:chExt cx="4718105" cy="374072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379313" y="2633203"/>
                <a:ext cx="4718105" cy="1246909"/>
                <a:chOff x="3115652" y="2831323"/>
                <a:chExt cx="4718105" cy="1246909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5652" y="3429000"/>
                  <a:ext cx="4718105" cy="0"/>
                </a:xfrm>
                <a:prstGeom prst="line">
                  <a:avLst/>
                </a:prstGeom>
                <a:ln w="28575">
                  <a:solidFill>
                    <a:srgbClr val="2A4BD8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875" y="2831323"/>
                  <a:ext cx="1253386" cy="124690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9603" y="1358574"/>
                <a:ext cx="3760160" cy="3740727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54335" y="2018700"/>
                <a:ext cx="2506771" cy="2493818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0089566-B019-36FE-6647-DA1A2594B4FF}"/>
                    </a:ext>
                  </a:extLst>
                </p:cNvPr>
                <p:cNvSpPr txBox="1"/>
                <p:nvPr/>
              </p:nvSpPr>
              <p:spPr>
                <a:xfrm>
                  <a:off x="543926" y="4742903"/>
                  <a:ext cx="302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0089566-B019-36FE-6647-DA1A2594B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26" y="4742903"/>
                  <a:ext cx="302560" cy="263609"/>
                </a:xfrm>
                <a:prstGeom prst="rect">
                  <a:avLst/>
                </a:prstGeom>
                <a:blipFill>
                  <a:blip r:embed="rId13"/>
                  <a:stretch>
                    <a:fillRect l="-41667" r="-54167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011EAC-E914-DEF0-803C-BC06ADCC07FD}"/>
                    </a:ext>
                  </a:extLst>
                </p:cNvPr>
                <p:cNvSpPr txBox="1"/>
                <p:nvPr/>
              </p:nvSpPr>
              <p:spPr>
                <a:xfrm>
                  <a:off x="4558135" y="1157750"/>
                  <a:ext cx="29744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011EAC-E914-DEF0-803C-BC06ADCC0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135" y="1157750"/>
                  <a:ext cx="297442" cy="263609"/>
                </a:xfrm>
                <a:prstGeom prst="rect">
                  <a:avLst/>
                </a:prstGeom>
                <a:blipFill>
                  <a:blip r:embed="rId14"/>
                  <a:stretch>
                    <a:fillRect l="-36000" r="-48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2121D6-B513-5807-46EC-284953F378D5}"/>
                    </a:ext>
                  </a:extLst>
                </p:cNvPr>
                <p:cNvSpPr txBox="1"/>
                <p:nvPr/>
              </p:nvSpPr>
              <p:spPr>
                <a:xfrm>
                  <a:off x="1943380" y="1786519"/>
                  <a:ext cx="302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2121D6-B513-5807-46EC-284953F37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380" y="1786519"/>
                  <a:ext cx="302560" cy="263609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8000" b="-9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A1C5C3-2394-2FE8-879E-5C0A68A9E2FB}"/>
                    </a:ext>
                  </a:extLst>
                </p:cNvPr>
                <p:cNvSpPr txBox="1"/>
                <p:nvPr/>
              </p:nvSpPr>
              <p:spPr>
                <a:xfrm>
                  <a:off x="3828054" y="4246418"/>
                  <a:ext cx="293905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A1C5C3-2394-2FE8-879E-5C0A68A9E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54" y="4246418"/>
                  <a:ext cx="293905" cy="263609"/>
                </a:xfrm>
                <a:prstGeom prst="rect">
                  <a:avLst/>
                </a:prstGeom>
                <a:blipFill>
                  <a:blip r:embed="rId16"/>
                  <a:stretch>
                    <a:fillRect l="-41667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49A76A5-ACB4-D5FB-F119-8A0839AABA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9262" y="716753"/>
              <a:ext cx="10810" cy="5119278"/>
            </a:xfrm>
            <a:prstGeom prst="line">
              <a:avLst/>
            </a:prstGeom>
            <a:ln w="28575">
              <a:solidFill>
                <a:srgbClr val="2A4BD8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04C411EB-25B0-4ACE-C682-451114C4A39A}"/>
                </a:ext>
              </a:extLst>
            </p:cNvPr>
            <p:cNvSpPr/>
            <p:nvPr/>
          </p:nvSpPr>
          <p:spPr>
            <a:xfrm>
              <a:off x="81583" y="845520"/>
              <a:ext cx="5095344" cy="4385338"/>
            </a:xfrm>
            <a:prstGeom prst="arc">
              <a:avLst>
                <a:gd name="adj1" fmla="val 16558836"/>
                <a:gd name="adj2" fmla="val 90077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3993B599-0CC9-B73E-FC55-00AC3ED1E302}"/>
                </a:ext>
              </a:extLst>
            </p:cNvPr>
            <p:cNvSpPr/>
            <p:nvPr/>
          </p:nvSpPr>
          <p:spPr>
            <a:xfrm rot="5672237">
              <a:off x="334173" y="650232"/>
              <a:ext cx="4557753" cy="3853846"/>
            </a:xfrm>
            <a:prstGeom prst="arc">
              <a:avLst>
                <a:gd name="adj1" fmla="val 17270557"/>
                <a:gd name="adj2" fmla="val 20920439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A0290B07-42F7-25B1-35BE-CED09CA2964A}"/>
                </a:ext>
              </a:extLst>
            </p:cNvPr>
            <p:cNvSpPr/>
            <p:nvPr/>
          </p:nvSpPr>
          <p:spPr>
            <a:xfrm rot="11086072">
              <a:off x="453679" y="1004855"/>
              <a:ext cx="5294212" cy="4513424"/>
            </a:xfrm>
            <a:prstGeom prst="arc">
              <a:avLst>
                <a:gd name="adj1" fmla="val 16558836"/>
                <a:gd name="adj2" fmla="val 21254368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C127334F-39B8-DC4B-B811-ACB07E042378}"/>
                </a:ext>
              </a:extLst>
            </p:cNvPr>
            <p:cNvSpPr/>
            <p:nvPr/>
          </p:nvSpPr>
          <p:spPr>
            <a:xfrm rot="16200000">
              <a:off x="1081821" y="1647084"/>
              <a:ext cx="3518991" cy="3490420"/>
            </a:xfrm>
            <a:prstGeom prst="arc">
              <a:avLst>
                <a:gd name="adj1" fmla="val 16698383"/>
                <a:gd name="adj2" fmla="val 21460210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337D51-7283-1358-4A5C-84CDC13AF539}"/>
                    </a:ext>
                  </a:extLst>
                </p:cNvPr>
                <p:cNvSpPr txBox="1"/>
                <p:nvPr/>
              </p:nvSpPr>
              <p:spPr>
                <a:xfrm>
                  <a:off x="3080468" y="2866709"/>
                  <a:ext cx="26544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337D51-7283-1358-4A5C-84CDC13AF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468" y="2866709"/>
                  <a:ext cx="265442" cy="263609"/>
                </a:xfrm>
                <a:prstGeom prst="rect">
                  <a:avLst/>
                </a:prstGeom>
                <a:blipFill>
                  <a:blip r:embed="rId17"/>
                  <a:stretch>
                    <a:fillRect l="-40909" r="-50000" b="-826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51C4F9A-1CE0-8C70-EF97-DABB929496E6}"/>
                    </a:ext>
                  </a:extLst>
                </p:cNvPr>
                <p:cNvSpPr txBox="1"/>
                <p:nvPr/>
              </p:nvSpPr>
              <p:spPr>
                <a:xfrm>
                  <a:off x="1820164" y="2577323"/>
                  <a:ext cx="270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51C4F9A-1CE0-8C70-EF97-DABB9294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164" y="2577323"/>
                  <a:ext cx="270560" cy="263609"/>
                </a:xfrm>
                <a:prstGeom prst="rect">
                  <a:avLst/>
                </a:prstGeom>
                <a:blipFill>
                  <a:blip r:embed="rId18"/>
                  <a:stretch>
                    <a:fillRect l="-45455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0529CEA-9E1C-D276-32C6-DF8181D3EBF6}"/>
                </a:ext>
              </a:extLst>
            </p:cNvPr>
            <p:cNvCxnSpPr>
              <a:cxnSpLocks/>
              <a:stCxn id="28" idx="3"/>
              <a:endCxn id="30" idx="3"/>
            </p:cNvCxnSpPr>
            <p:nvPr/>
          </p:nvCxnSpPr>
          <p:spPr>
            <a:xfrm flipH="1">
              <a:off x="1432101" y="3266641"/>
              <a:ext cx="1308983" cy="12584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E5014B-56D6-8923-EE6F-7DD4672287A7}"/>
                </a:ext>
              </a:extLst>
            </p:cNvPr>
            <p:cNvCxnSpPr>
              <a:cxnSpLocks/>
              <a:stCxn id="28" idx="1"/>
              <a:endCxn id="32" idx="1"/>
            </p:cNvCxnSpPr>
            <p:nvPr/>
          </p:nvCxnSpPr>
          <p:spPr>
            <a:xfrm flipH="1" flipV="1">
              <a:off x="1896947" y="2363343"/>
              <a:ext cx="844137" cy="786055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D5E9375-2806-E890-442C-F4B74C6AB006}"/>
                </a:ext>
              </a:extLst>
            </p:cNvPr>
            <p:cNvCxnSpPr>
              <a:cxnSpLocks/>
              <a:stCxn id="28" idx="7"/>
              <a:endCxn id="9" idx="7"/>
            </p:cNvCxnSpPr>
            <p:nvPr/>
          </p:nvCxnSpPr>
          <p:spPr>
            <a:xfrm flipV="1">
              <a:off x="2862206" y="2794070"/>
              <a:ext cx="393621" cy="35532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B551DA8-4156-DB44-2565-1FFFCA68FBF8}"/>
                    </a:ext>
                  </a:extLst>
                </p:cNvPr>
                <p:cNvSpPr txBox="1"/>
                <p:nvPr/>
              </p:nvSpPr>
              <p:spPr>
                <a:xfrm>
                  <a:off x="1692257" y="4206109"/>
                  <a:ext cx="270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B551DA8-4156-DB44-2565-1FFFCA68F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257" y="4206109"/>
                  <a:ext cx="270560" cy="263609"/>
                </a:xfrm>
                <a:prstGeom prst="rect">
                  <a:avLst/>
                </a:prstGeom>
                <a:blipFill>
                  <a:blip r:embed="rId19"/>
                  <a:stretch>
                    <a:fillRect l="-45455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92793E8-E23C-883B-542E-FC91B0F7287A}"/>
                </a:ext>
              </a:extLst>
            </p:cNvPr>
            <p:cNvSpPr/>
            <p:nvPr/>
          </p:nvSpPr>
          <p:spPr>
            <a:xfrm>
              <a:off x="3210388" y="2349254"/>
              <a:ext cx="382436" cy="3852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0ED8413-780F-30A1-A67E-766A44FA6B66}"/>
                    </a:ext>
                  </a:extLst>
                </p:cNvPr>
                <p:cNvSpPr txBox="1"/>
                <p:nvPr/>
              </p:nvSpPr>
              <p:spPr>
                <a:xfrm>
                  <a:off x="3253249" y="1773777"/>
                  <a:ext cx="82075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658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0ED8413-780F-30A1-A67E-766A44FA6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249" y="1773777"/>
                  <a:ext cx="820752" cy="263609"/>
                </a:xfrm>
                <a:prstGeom prst="rect">
                  <a:avLst/>
                </a:prstGeom>
                <a:blipFill>
                  <a:blip r:embed="rId20"/>
                  <a:stretch>
                    <a:fillRect l="-19697" t="-4762" r="-60606" b="-10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8A2084-6E81-309C-CA6F-77CB9024EE2B}"/>
                </a:ext>
              </a:extLst>
            </p:cNvPr>
            <p:cNvSpPr/>
            <p:nvPr/>
          </p:nvSpPr>
          <p:spPr>
            <a:xfrm>
              <a:off x="2605859" y="3018872"/>
              <a:ext cx="382436" cy="3852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12A35-72C3-CF97-29F3-3FF2F6EE312D}"/>
                </a:ext>
              </a:extLst>
            </p:cNvPr>
            <p:cNvSpPr txBox="1"/>
            <p:nvPr/>
          </p:nvSpPr>
          <p:spPr>
            <a:xfrm>
              <a:off x="2859944" y="3389674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565318-BAE6-1D54-62BF-AD46DE698828}"/>
                </a:ext>
              </a:extLst>
            </p:cNvPr>
            <p:cNvSpPr txBox="1"/>
            <p:nvPr/>
          </p:nvSpPr>
          <p:spPr>
            <a:xfrm>
              <a:off x="3584186" y="2564706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499E99-FDD6-E5B5-2AEC-1764D4A698C4}"/>
                  </a:ext>
                </a:extLst>
              </p:cNvPr>
              <p:cNvSpPr txBox="1"/>
              <p:nvPr/>
            </p:nvSpPr>
            <p:spPr>
              <a:xfrm>
                <a:off x="13627328" y="-5374574"/>
                <a:ext cx="2697074" cy="1200329"/>
              </a:xfrm>
              <a:prstGeom prst="rect">
                <a:avLst/>
              </a:prstGeom>
              <a:solidFill>
                <a:srgbClr val="00B0F0">
                  <a:alpha val="48521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Ne-Pred.	 	Conf. </a:t>
                </a: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	0</a:t>
                </a: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	1</a:t>
                </a:r>
                <a:endParaRPr lang="en-US" sz="1800" b="0" i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	0 </a:t>
                </a:r>
                <a:endParaRPr lang="en-US" sz="1800" b="0" i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499E99-FDD6-E5B5-2AEC-1764D4A69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328" y="-5374574"/>
                <a:ext cx="2697074" cy="1200329"/>
              </a:xfrm>
              <a:prstGeom prst="rect">
                <a:avLst/>
              </a:prstGeom>
              <a:blipFill>
                <a:blip r:embed="rId21"/>
                <a:stretch>
                  <a:fillRect l="-1869" t="-2083" r="-4206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F3A599-6AE5-6401-C03C-F8047CC617AD}"/>
              </a:ext>
            </a:extLst>
          </p:cNvPr>
          <p:cNvCxnSpPr>
            <a:cxnSpLocks/>
          </p:cNvCxnSpPr>
          <p:nvPr/>
        </p:nvCxnSpPr>
        <p:spPr>
          <a:xfrm>
            <a:off x="9766760" y="8778010"/>
            <a:ext cx="782145" cy="8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E503C4-6B9E-ADA9-F842-317FB491B563}"/>
              </a:ext>
            </a:extLst>
          </p:cNvPr>
          <p:cNvSpPr txBox="1"/>
          <p:nvPr/>
        </p:nvSpPr>
        <p:spPr>
          <a:xfrm>
            <a:off x="9717815" y="8393763"/>
            <a:ext cx="79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argmax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FBF9A-F4D2-94D7-3D5A-5B847368C946}"/>
              </a:ext>
            </a:extLst>
          </p:cNvPr>
          <p:cNvSpPr/>
          <p:nvPr/>
        </p:nvSpPr>
        <p:spPr>
          <a:xfrm>
            <a:off x="9023057" y="8479156"/>
            <a:ext cx="671707" cy="764631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62A8-0F67-1603-7EAB-0C5C09939612}"/>
                  </a:ext>
                </a:extLst>
              </p:cNvPr>
              <p:cNvSpPr txBox="1"/>
              <p:nvPr/>
            </p:nvSpPr>
            <p:spPr>
              <a:xfrm>
                <a:off x="10639963" y="8608689"/>
                <a:ext cx="2179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0.98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62A8-0F67-1603-7EAB-0C5C09939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963" y="8608689"/>
                <a:ext cx="2179024" cy="369332"/>
              </a:xfrm>
              <a:prstGeom prst="rect">
                <a:avLst/>
              </a:prstGeom>
              <a:blipFill>
                <a:blip r:embed="rId22"/>
                <a:stretch>
                  <a:fillRect l="-2312" t="-6452" r="-173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DAE628B-D009-96CC-3899-7ECDB99A427E}"/>
              </a:ext>
            </a:extLst>
          </p:cNvPr>
          <p:cNvSpPr/>
          <p:nvPr/>
        </p:nvSpPr>
        <p:spPr>
          <a:xfrm>
            <a:off x="9044591" y="9799148"/>
            <a:ext cx="697402" cy="935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00F1C5-14F0-1004-C179-02027BD1BFCD}"/>
              </a:ext>
            </a:extLst>
          </p:cNvPr>
          <p:cNvCxnSpPr>
            <a:cxnSpLocks/>
          </p:cNvCxnSpPr>
          <p:nvPr/>
        </p:nvCxnSpPr>
        <p:spPr>
          <a:xfrm>
            <a:off x="9744967" y="10275067"/>
            <a:ext cx="782145" cy="8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A2C48E-5890-FDFA-2098-CD48E489737C}"/>
              </a:ext>
            </a:extLst>
          </p:cNvPr>
          <p:cNvSpPr txBox="1"/>
          <p:nvPr/>
        </p:nvSpPr>
        <p:spPr>
          <a:xfrm>
            <a:off x="9694764" y="9867295"/>
            <a:ext cx="79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argmax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94FC9-76C9-F8A8-4551-D2A193E0294B}"/>
                  </a:ext>
                </a:extLst>
              </p:cNvPr>
              <p:cNvSpPr txBox="1"/>
              <p:nvPr/>
            </p:nvSpPr>
            <p:spPr>
              <a:xfrm>
                <a:off x="10554543" y="10062160"/>
                <a:ext cx="2179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phi(A,B,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0.97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94FC9-76C9-F8A8-4551-D2A193E0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543" y="10062160"/>
                <a:ext cx="2179024" cy="369332"/>
              </a:xfrm>
              <a:prstGeom prst="rect">
                <a:avLst/>
              </a:prstGeom>
              <a:blipFill>
                <a:blip r:embed="rId23"/>
                <a:stretch>
                  <a:fillRect l="-1734" t="-6667" r="-173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3B65921-0F6A-399F-8075-ED9F2B020605}"/>
              </a:ext>
            </a:extLst>
          </p:cNvPr>
          <p:cNvSpPr txBox="1"/>
          <p:nvPr/>
        </p:nvSpPr>
        <p:spPr>
          <a:xfrm>
            <a:off x="10030635" y="-5247905"/>
            <a:ext cx="2975395" cy="646331"/>
          </a:xfrm>
          <a:prstGeom prst="rect">
            <a:avLst/>
          </a:prstGeom>
          <a:solidFill>
            <a:srgbClr val="92D050">
              <a:alpha val="48521"/>
            </a:srgbClr>
          </a:solidFill>
        </p:spPr>
        <p:txBody>
          <a:bodyPr wrap="square">
            <a:spAutoFit/>
          </a:bodyPr>
          <a:lstStyle/>
          <a:p>
            <a:r>
              <a:rPr lang="de-DE" sz="1800" b="0" i="0" dirty="0">
                <a:latin typeface="Consolas" panose="020B0609020204030204" pitchFamily="49" charset="0"/>
                <a:cs typeface="Consolas" panose="020B0609020204030204" pitchFamily="49" charset="0"/>
              </a:rPr>
              <a:t>A: [..., 0.4,0.6, ...]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B: </a:t>
            </a:r>
            <a:r>
              <a:rPr lang="de-DE" sz="1800" b="0" i="0" dirty="0">
                <a:latin typeface="Consolas" panose="020B0609020204030204" pitchFamily="49" charset="0"/>
                <a:cs typeface="Consolas" panose="020B0609020204030204" pitchFamily="49" charset="0"/>
              </a:rPr>
              <a:t>[..., 0.6,0.3, ...]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88DE29-DA99-E671-538F-1BDA3634C4C5}"/>
              </a:ext>
            </a:extLst>
          </p:cNvPr>
          <p:cNvSpPr txBox="1"/>
          <p:nvPr/>
        </p:nvSpPr>
        <p:spPr>
          <a:xfrm>
            <a:off x="10440320" y="-3429799"/>
            <a:ext cx="2198339" cy="646331"/>
          </a:xfrm>
          <a:prstGeom prst="rect">
            <a:avLst/>
          </a:prstGeom>
          <a:solidFill>
            <a:srgbClr val="92D050">
              <a:alpha val="4852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Perception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Predictions</a:t>
            </a:r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615BA8E-B852-D81C-4DEE-79A8E2418637}"/>
              </a:ext>
            </a:extLst>
          </p:cNvPr>
          <p:cNvCxnSpPr>
            <a:cxnSpLocks/>
          </p:cNvCxnSpPr>
          <p:nvPr/>
        </p:nvCxnSpPr>
        <p:spPr>
          <a:xfrm>
            <a:off x="2150749" y="8443219"/>
            <a:ext cx="476564" cy="59250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E15D6C0-E819-F444-5800-FDFD0B2DC585}"/>
              </a:ext>
            </a:extLst>
          </p:cNvPr>
          <p:cNvGrpSpPr/>
          <p:nvPr/>
        </p:nvGrpSpPr>
        <p:grpSpPr>
          <a:xfrm>
            <a:off x="5416252" y="-6211085"/>
            <a:ext cx="3041915" cy="3748609"/>
            <a:chOff x="545585" y="1356098"/>
            <a:chExt cx="3041915" cy="374860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F60D3F5-3480-142F-B8F7-5E51054CEB83}"/>
                </a:ext>
              </a:extLst>
            </p:cNvPr>
            <p:cNvGrpSpPr/>
            <p:nvPr/>
          </p:nvGrpSpPr>
          <p:grpSpPr>
            <a:xfrm>
              <a:off x="545585" y="1623886"/>
              <a:ext cx="3041915" cy="3154591"/>
              <a:chOff x="790287" y="1462067"/>
              <a:chExt cx="3041915" cy="315459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7B32EA3-6557-2CB4-B61E-32A8117DB490}"/>
                  </a:ext>
                </a:extLst>
              </p:cNvPr>
              <p:cNvGrpSpPr/>
              <p:nvPr/>
            </p:nvGrpSpPr>
            <p:grpSpPr>
              <a:xfrm>
                <a:off x="1085587" y="1811851"/>
                <a:ext cx="2713205" cy="2713311"/>
                <a:chOff x="1076664" y="2176531"/>
                <a:chExt cx="2713205" cy="2713311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8987E58-9C94-620F-E1F5-6075F569D705}"/>
                    </a:ext>
                  </a:extLst>
                </p:cNvPr>
                <p:cNvSpPr txBox="1"/>
                <p:nvPr/>
              </p:nvSpPr>
              <p:spPr>
                <a:xfrm>
                  <a:off x="1076664" y="2176531"/>
                  <a:ext cx="2713205" cy="2713311"/>
                </a:xfrm>
                <a:prstGeom prst="rect">
                  <a:avLst/>
                </a:prstGeom>
                <a:solidFill>
                  <a:schemeClr val="bg1">
                    <a:lumMod val="65000"/>
                    <a:alpha val="48521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endPara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4390E1F-99E1-2069-110B-2C2FC1EF12DE}"/>
                    </a:ext>
                  </a:extLst>
                </p:cNvPr>
                <p:cNvSpPr/>
                <p:nvPr/>
              </p:nvSpPr>
              <p:spPr>
                <a:xfrm>
                  <a:off x="1884986" y="3423332"/>
                  <a:ext cx="382436" cy="38528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8F11619-3E56-40F0-3C64-E17166217021}"/>
                    </a:ext>
                  </a:extLst>
                </p:cNvPr>
                <p:cNvSpPr/>
                <p:nvPr/>
              </p:nvSpPr>
              <p:spPr>
                <a:xfrm>
                  <a:off x="2527800" y="2856067"/>
                  <a:ext cx="382436" cy="38528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93B1A94-49E9-C416-48B2-BC22B6777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371" y="1780548"/>
                <a:ext cx="2730792" cy="249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DB7BDA0-9767-99BC-A9BA-EB3506C74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791" y="1784548"/>
                <a:ext cx="11705" cy="27736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B0A757-7A1D-3708-0745-31473C880F9E}"/>
                  </a:ext>
                </a:extLst>
              </p:cNvPr>
              <p:cNvSpPr txBox="1"/>
              <p:nvPr/>
            </p:nvSpPr>
            <p:spPr>
              <a:xfrm>
                <a:off x="3580210" y="1462067"/>
                <a:ext cx="251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x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924D22-719B-C545-727A-591FD254AFF8}"/>
                  </a:ext>
                </a:extLst>
              </p:cNvPr>
              <p:cNvSpPr txBox="1"/>
              <p:nvPr/>
            </p:nvSpPr>
            <p:spPr>
              <a:xfrm>
                <a:off x="823560" y="161500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005A94-5569-281B-8A19-451BAD965530}"/>
                  </a:ext>
                </a:extLst>
              </p:cNvPr>
              <p:cNvSpPr txBox="1"/>
              <p:nvPr/>
            </p:nvSpPr>
            <p:spPr>
              <a:xfrm>
                <a:off x="790287" y="4339659"/>
                <a:ext cx="251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y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B82ABBC-E7FF-BD1E-70AA-323BC5589217}"/>
                  </a:ext>
                </a:extLst>
              </p:cNvPr>
              <p:cNvSpPr txBox="1"/>
              <p:nvPr/>
            </p:nvSpPr>
            <p:spPr>
              <a:xfrm>
                <a:off x="2032610" y="3492457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(0.4, 0.6)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01EC59-0F15-B8A4-1998-D826A1DA14ED}"/>
                  </a:ext>
                </a:extLst>
              </p:cNvPr>
              <p:cNvSpPr txBox="1"/>
              <p:nvPr/>
            </p:nvSpPr>
            <p:spPr>
              <a:xfrm>
                <a:off x="2948615" y="2651943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(0.6, 0.3)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A0AF353-05F7-A5F9-9448-BC3DB1551751}"/>
                </a:ext>
              </a:extLst>
            </p:cNvPr>
            <p:cNvCxnSpPr>
              <a:cxnSpLocks/>
            </p:cNvCxnSpPr>
            <p:nvPr/>
          </p:nvCxnSpPr>
          <p:spPr>
            <a:xfrm>
              <a:off x="829920" y="1963068"/>
              <a:ext cx="2701500" cy="2714173"/>
            </a:xfrm>
            <a:prstGeom prst="straightConnector1">
              <a:avLst/>
            </a:prstGeom>
            <a:ln w="127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CA3420-2C63-F346-FB85-9FCE3D92BE8B}"/>
                </a:ext>
              </a:extLst>
            </p:cNvPr>
            <p:cNvSpPr txBox="1"/>
            <p:nvPr/>
          </p:nvSpPr>
          <p:spPr>
            <a:xfrm>
              <a:off x="2338806" y="3013649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B0E08D6B-E139-C6D6-6DF7-9BFA1D1D1F9A}"/>
                </a:ext>
              </a:extLst>
            </p:cNvPr>
            <p:cNvSpPr/>
            <p:nvPr/>
          </p:nvSpPr>
          <p:spPr>
            <a:xfrm rot="8103605">
              <a:off x="2167157" y="1356098"/>
              <a:ext cx="203013" cy="3748609"/>
            </a:xfrm>
            <a:prstGeom prst="leftBrac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9C3D315-594D-C79E-549C-6DA115B31F2C}"/>
                </a:ext>
              </a:extLst>
            </p:cNvPr>
            <p:cNvSpPr txBox="1"/>
            <p:nvPr/>
          </p:nvSpPr>
          <p:spPr>
            <a:xfrm>
              <a:off x="1540830" y="3678217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BDBB55-D57D-FC7A-343A-FB68B83FE346}"/>
                </a:ext>
              </a:extLst>
            </p:cNvPr>
            <p:cNvSpPr txBox="1"/>
            <p:nvPr/>
          </p:nvSpPr>
          <p:spPr>
            <a:xfrm>
              <a:off x="2615953" y="3043782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C0B4BD39-CEE0-4935-7C9A-792804575C19}"/>
              </a:ext>
            </a:extLst>
          </p:cNvPr>
          <p:cNvSpPr txBox="1"/>
          <p:nvPr/>
        </p:nvSpPr>
        <p:spPr>
          <a:xfrm>
            <a:off x="7262811" y="-3442821"/>
            <a:ext cx="2198339" cy="369332"/>
          </a:xfrm>
          <a:prstGeom prst="rect">
            <a:avLst/>
          </a:prstGeom>
          <a:solidFill>
            <a:schemeClr val="bg1">
              <a:lumMod val="65000"/>
              <a:alpha val="4852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27F2A-0178-B156-64FC-48CC12BA4D65}"/>
              </a:ext>
            </a:extLst>
          </p:cNvPr>
          <p:cNvSpPr txBox="1"/>
          <p:nvPr/>
        </p:nvSpPr>
        <p:spPr>
          <a:xfrm>
            <a:off x="13822401" y="-3408599"/>
            <a:ext cx="2198339" cy="369332"/>
          </a:xfrm>
          <a:prstGeom prst="rect">
            <a:avLst/>
          </a:prstGeom>
          <a:solidFill>
            <a:srgbClr val="92D050">
              <a:alpha val="4852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CB8409-B750-5592-075F-00D6B5618D8F}"/>
              </a:ext>
            </a:extLst>
          </p:cNvPr>
          <p:cNvCxnSpPr>
            <a:cxnSpLocks/>
          </p:cNvCxnSpPr>
          <p:nvPr/>
        </p:nvCxnSpPr>
        <p:spPr>
          <a:xfrm flipV="1">
            <a:off x="1709063" y="3523307"/>
            <a:ext cx="5865517" cy="702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A173EA-B6C5-DD11-08C3-F066F38C637C}"/>
              </a:ext>
            </a:extLst>
          </p:cNvPr>
          <p:cNvCxnSpPr>
            <a:cxnSpLocks/>
          </p:cNvCxnSpPr>
          <p:nvPr/>
        </p:nvCxnSpPr>
        <p:spPr>
          <a:xfrm flipH="1" flipV="1">
            <a:off x="4486769" y="903526"/>
            <a:ext cx="39928" cy="57066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013F54-6985-D587-E9BE-9A2B5367DB8A}"/>
                  </a:ext>
                </a:extLst>
              </p:cNvPr>
              <p:cNvSpPr txBox="1"/>
              <p:nvPr/>
            </p:nvSpPr>
            <p:spPr>
              <a:xfrm>
                <a:off x="4793913" y="1811402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013F54-6985-D587-E9BE-9A2B5367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913" y="1811402"/>
                <a:ext cx="650884" cy="501356"/>
              </a:xfrm>
              <a:prstGeom prst="rect">
                <a:avLst/>
              </a:prstGeom>
              <a:blipFill>
                <a:blip r:embed="rId24"/>
                <a:stretch>
                  <a:fillRect l="-384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8D056D-5E9E-F526-EE09-4A1B922F3448}"/>
                  </a:ext>
                </a:extLst>
              </p:cNvPr>
              <p:cNvSpPr txBox="1"/>
              <p:nvPr/>
            </p:nvSpPr>
            <p:spPr>
              <a:xfrm>
                <a:off x="6288937" y="2621412"/>
                <a:ext cx="390171" cy="50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8D056D-5E9E-F526-EE09-4A1B922F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37" y="2621412"/>
                <a:ext cx="390171" cy="501356"/>
              </a:xfrm>
              <a:prstGeom prst="rect">
                <a:avLst/>
              </a:prstGeom>
              <a:blipFill>
                <a:blip r:embed="rId25"/>
                <a:stretch>
                  <a:fillRect l="-40625" r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E1A84-14FF-D532-44CD-280782C15969}"/>
                  </a:ext>
                </a:extLst>
              </p:cNvPr>
              <p:cNvSpPr txBox="1"/>
              <p:nvPr/>
            </p:nvSpPr>
            <p:spPr>
              <a:xfrm>
                <a:off x="5990760" y="3945248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E1A84-14FF-D532-44CD-280782C1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760" y="3945248"/>
                <a:ext cx="650884" cy="501356"/>
              </a:xfrm>
              <a:prstGeom prst="rect">
                <a:avLst/>
              </a:prstGeom>
              <a:blipFill>
                <a:blip r:embed="rId26"/>
                <a:stretch>
                  <a:fillRect l="-377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5550BA-8243-6745-0EF5-12A6AE9C9FD8}"/>
                  </a:ext>
                </a:extLst>
              </p:cNvPr>
              <p:cNvSpPr txBox="1"/>
              <p:nvPr/>
            </p:nvSpPr>
            <p:spPr>
              <a:xfrm>
                <a:off x="3523743" y="4971921"/>
                <a:ext cx="637547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5550BA-8243-6745-0EF5-12A6AE9C9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743" y="4971921"/>
                <a:ext cx="637547" cy="501356"/>
              </a:xfrm>
              <a:prstGeom prst="rect">
                <a:avLst/>
              </a:prstGeom>
              <a:blipFill>
                <a:blip r:embed="rId27"/>
                <a:stretch>
                  <a:fillRect l="-392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DDBF12-9076-5897-7772-C1DC5E50B8B8}"/>
                  </a:ext>
                </a:extLst>
              </p:cNvPr>
              <p:cNvSpPr txBox="1"/>
              <p:nvPr/>
            </p:nvSpPr>
            <p:spPr>
              <a:xfrm>
                <a:off x="2750078" y="2758984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DDBF12-9076-5897-7772-C1DC5E50B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078" y="2758984"/>
                <a:ext cx="650884" cy="501356"/>
              </a:xfrm>
              <a:prstGeom prst="rect">
                <a:avLst/>
              </a:prstGeom>
              <a:blipFill>
                <a:blip r:embed="rId28"/>
                <a:stretch>
                  <a:fillRect l="-384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ACF649-4AD7-7195-C900-F60BFC7C4C14}"/>
                  </a:ext>
                </a:extLst>
              </p:cNvPr>
              <p:cNvSpPr txBox="1"/>
              <p:nvPr/>
            </p:nvSpPr>
            <p:spPr>
              <a:xfrm>
                <a:off x="3456376" y="1879625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ACF649-4AD7-7195-C900-F60BFC7C4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376" y="1879625"/>
                <a:ext cx="650884" cy="501356"/>
              </a:xfrm>
              <a:prstGeom prst="rect">
                <a:avLst/>
              </a:prstGeom>
              <a:blipFill>
                <a:blip r:embed="rId29"/>
                <a:stretch>
                  <a:fillRect l="-576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7D2C5865-3F6A-8379-F430-0432BAD846AF}"/>
              </a:ext>
            </a:extLst>
          </p:cNvPr>
          <p:cNvSpPr>
            <a:spLocks/>
          </p:cNvSpPr>
          <p:nvPr/>
        </p:nvSpPr>
        <p:spPr>
          <a:xfrm>
            <a:off x="12389574" y="2935584"/>
            <a:ext cx="1080000" cy="10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9CDB83B-A591-9182-ED2C-56BBD15EB66F}"/>
                  </a:ext>
                </a:extLst>
              </p:cNvPr>
              <p:cNvSpPr txBox="1"/>
              <p:nvPr/>
            </p:nvSpPr>
            <p:spPr>
              <a:xfrm>
                <a:off x="12924287" y="2931521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9CDB83B-A591-9182-ED2C-56BBD15EB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287" y="2931521"/>
                <a:ext cx="601575" cy="501356"/>
              </a:xfrm>
              <a:prstGeom prst="rect">
                <a:avLst/>
              </a:prstGeom>
              <a:blipFill>
                <a:blip r:embed="rId30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AC55377B-72B7-B457-E035-6BD167AA16D0}"/>
              </a:ext>
            </a:extLst>
          </p:cNvPr>
          <p:cNvSpPr/>
          <p:nvPr/>
        </p:nvSpPr>
        <p:spPr>
          <a:xfrm>
            <a:off x="12809011" y="3352853"/>
            <a:ext cx="245464" cy="245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7AA58BA-A5F9-90D9-65AA-B3AD49BF0108}"/>
              </a:ext>
            </a:extLst>
          </p:cNvPr>
          <p:cNvCxnSpPr>
            <a:cxnSpLocks/>
          </p:cNvCxnSpPr>
          <p:nvPr/>
        </p:nvCxnSpPr>
        <p:spPr>
          <a:xfrm flipV="1">
            <a:off x="2364291" y="1090214"/>
            <a:ext cx="4687046" cy="46775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82E33E-FCF3-CC2C-4D1E-9AD667BDBA8E}"/>
              </a:ext>
            </a:extLst>
          </p:cNvPr>
          <p:cNvCxnSpPr>
            <a:cxnSpLocks/>
          </p:cNvCxnSpPr>
          <p:nvPr/>
        </p:nvCxnSpPr>
        <p:spPr>
          <a:xfrm>
            <a:off x="1867199" y="1090214"/>
            <a:ext cx="5342274" cy="493289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B3C50D-6FFE-B338-3AA7-E1E560834167}"/>
                  </a:ext>
                </a:extLst>
              </p:cNvPr>
              <p:cNvSpPr txBox="1"/>
              <p:nvPr/>
            </p:nvSpPr>
            <p:spPr>
              <a:xfrm>
                <a:off x="5029331" y="4947576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B3C50D-6FFE-B338-3AA7-E1E560834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331" y="4947576"/>
                <a:ext cx="650884" cy="501356"/>
              </a:xfrm>
              <a:prstGeom prst="rect">
                <a:avLst/>
              </a:prstGeom>
              <a:blipFill>
                <a:blip r:embed="rId31"/>
                <a:stretch>
                  <a:fillRect l="-576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4A3C28-B3D5-4CC3-094F-D41297BEADBA}"/>
                  </a:ext>
                </a:extLst>
              </p:cNvPr>
              <p:cNvSpPr txBox="1"/>
              <p:nvPr/>
            </p:nvSpPr>
            <p:spPr>
              <a:xfrm>
                <a:off x="2669137" y="3894502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4A3C28-B3D5-4CC3-094F-D41297BE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137" y="3894502"/>
                <a:ext cx="650884" cy="501356"/>
              </a:xfrm>
              <a:prstGeom prst="rect">
                <a:avLst/>
              </a:prstGeom>
              <a:blipFill>
                <a:blip r:embed="rId32"/>
                <a:stretch>
                  <a:fillRect l="-576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F1D050E0-DCDE-285B-8C21-94C816517FC9}"/>
              </a:ext>
            </a:extLst>
          </p:cNvPr>
          <p:cNvSpPr/>
          <p:nvPr/>
        </p:nvSpPr>
        <p:spPr>
          <a:xfrm>
            <a:off x="11304287" y="1863215"/>
            <a:ext cx="3240000" cy="324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DA1091A-B7E6-8C33-E905-2F3B944BC736}"/>
              </a:ext>
            </a:extLst>
          </p:cNvPr>
          <p:cNvSpPr/>
          <p:nvPr/>
        </p:nvSpPr>
        <p:spPr>
          <a:xfrm>
            <a:off x="11831406" y="2395584"/>
            <a:ext cx="2160000" cy="216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303705-587A-F6A5-E5D3-0000C27AF551}"/>
                  </a:ext>
                </a:extLst>
              </p:cNvPr>
              <p:cNvSpPr txBox="1"/>
              <p:nvPr/>
            </p:nvSpPr>
            <p:spPr>
              <a:xfrm>
                <a:off x="13291920" y="2680843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303705-587A-F6A5-E5D3-0000C27A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1920" y="2680843"/>
                <a:ext cx="601575" cy="501356"/>
              </a:xfrm>
              <a:prstGeom prst="rect">
                <a:avLst/>
              </a:prstGeom>
              <a:blipFill>
                <a:blip r:embed="rId3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B3D084B-8309-C22C-95D3-4CE35AAE5824}"/>
                  </a:ext>
                </a:extLst>
              </p:cNvPr>
              <p:cNvSpPr txBox="1"/>
              <p:nvPr/>
            </p:nvSpPr>
            <p:spPr>
              <a:xfrm>
                <a:off x="13757464" y="2422993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B3D084B-8309-C22C-95D3-4CE35AAE5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7464" y="2422993"/>
                <a:ext cx="601575" cy="501356"/>
              </a:xfrm>
              <a:prstGeom prst="rect">
                <a:avLst/>
              </a:prstGeom>
              <a:blipFill>
                <a:blip r:embed="rId3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3C58B905-D729-E0F4-4DC2-1B906D4B67E5}"/>
              </a:ext>
            </a:extLst>
          </p:cNvPr>
          <p:cNvSpPr/>
          <p:nvPr/>
        </p:nvSpPr>
        <p:spPr>
          <a:xfrm>
            <a:off x="14076223" y="3137608"/>
            <a:ext cx="245464" cy="2454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D4C1832-F312-F286-C5EA-1D43CB0F5E67}"/>
              </a:ext>
            </a:extLst>
          </p:cNvPr>
          <p:cNvSpPr/>
          <p:nvPr/>
        </p:nvSpPr>
        <p:spPr>
          <a:xfrm>
            <a:off x="5523284" y="2963204"/>
            <a:ext cx="245464" cy="2454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77ED94-F51C-B4E8-5574-82CB6F8895F9}"/>
              </a:ext>
            </a:extLst>
          </p:cNvPr>
          <p:cNvSpPr/>
          <p:nvPr/>
        </p:nvSpPr>
        <p:spPr>
          <a:xfrm>
            <a:off x="4412945" y="3456431"/>
            <a:ext cx="245464" cy="245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A850952-D057-98C4-816D-B8954CD34550}"/>
              </a:ext>
            </a:extLst>
          </p:cNvPr>
          <p:cNvSpPr/>
          <p:nvPr/>
        </p:nvSpPr>
        <p:spPr>
          <a:xfrm>
            <a:off x="10764287" y="1363307"/>
            <a:ext cx="4320000" cy="432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6FB2411-D237-297C-758F-45B994772838}"/>
                  </a:ext>
                </a:extLst>
              </p:cNvPr>
              <p:cNvSpPr txBox="1"/>
              <p:nvPr/>
            </p:nvSpPr>
            <p:spPr>
              <a:xfrm>
                <a:off x="14253028" y="2147886"/>
                <a:ext cx="5990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6FB2411-D237-297C-758F-45B99477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028" y="2147886"/>
                <a:ext cx="599075" cy="501356"/>
              </a:xfrm>
              <a:prstGeom prst="rect">
                <a:avLst/>
              </a:prstGeom>
              <a:blipFill>
                <a:blip r:embed="rId3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3CEDBBD-567B-6D6D-1519-38654C47896C}"/>
              </a:ext>
            </a:extLst>
          </p:cNvPr>
          <p:cNvCxnSpPr>
            <a:cxnSpLocks/>
            <a:stCxn id="155" idx="2"/>
            <a:endCxn id="82" idx="2"/>
          </p:cNvCxnSpPr>
          <p:nvPr/>
        </p:nvCxnSpPr>
        <p:spPr>
          <a:xfrm flipV="1">
            <a:off x="10244098" y="3475585"/>
            <a:ext cx="2564913" cy="103577"/>
          </a:xfrm>
          <a:prstGeom prst="line">
            <a:avLst/>
          </a:prstGeom>
          <a:ln w="1270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9E7CAF3-B657-29F3-D759-8024068B2DA2}"/>
                  </a:ext>
                </a:extLst>
              </p:cNvPr>
              <p:cNvSpPr txBox="1"/>
              <p:nvPr/>
            </p:nvSpPr>
            <p:spPr>
              <a:xfrm>
                <a:off x="10685321" y="3575841"/>
                <a:ext cx="131504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𝑑𝑖𝑎𝑔𝑜𝑛𝑎𝑙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9E7CAF3-B657-29F3-D759-8024068B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21" y="3575841"/>
                <a:ext cx="1315040" cy="276999"/>
              </a:xfrm>
              <a:prstGeom prst="rect">
                <a:avLst/>
              </a:prstGeom>
              <a:blipFill>
                <a:blip r:embed="rId3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AC3AB3E-D9FB-AE50-E61E-DC19267685AD}"/>
                  </a:ext>
                </a:extLst>
              </p:cNvPr>
              <p:cNvSpPr txBox="1"/>
              <p:nvPr/>
            </p:nvSpPr>
            <p:spPr>
              <a:xfrm>
                <a:off x="13420081" y="4410085"/>
                <a:ext cx="65614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AC3AB3E-D9FB-AE50-E61E-DC1926768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0081" y="4410085"/>
                <a:ext cx="656142" cy="276999"/>
              </a:xfrm>
              <a:prstGeom prst="rect">
                <a:avLst/>
              </a:prstGeom>
              <a:blipFill>
                <a:blip r:embed="rId37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Oval 154">
            <a:extLst>
              <a:ext uri="{FF2B5EF4-FFF2-40B4-BE49-F238E27FC236}">
                <a16:creationId xmlns:a16="http://schemas.microsoft.com/office/drawing/2014/main" id="{6DB0A957-945F-592D-EDDE-50FFCCD8CDEC}"/>
              </a:ext>
            </a:extLst>
          </p:cNvPr>
          <p:cNvSpPr/>
          <p:nvPr/>
        </p:nvSpPr>
        <p:spPr>
          <a:xfrm>
            <a:off x="10244098" y="879162"/>
            <a:ext cx="5400000" cy="540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0CBAD2C-E85E-8611-3829-687A28E157F5}"/>
                  </a:ext>
                </a:extLst>
              </p:cNvPr>
              <p:cNvSpPr txBox="1"/>
              <p:nvPr/>
            </p:nvSpPr>
            <p:spPr>
              <a:xfrm>
                <a:off x="14771868" y="1906548"/>
                <a:ext cx="5990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0CBAD2C-E85E-8611-3829-687A28E15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1868" y="1906548"/>
                <a:ext cx="599075" cy="501356"/>
              </a:xfrm>
              <a:prstGeom prst="rect">
                <a:avLst/>
              </a:prstGeom>
              <a:blipFill>
                <a:blip r:embed="rId3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56E648C-8680-ECAD-99D2-AF062E4CA1DB}"/>
                  </a:ext>
                </a:extLst>
              </p:cNvPr>
              <p:cNvSpPr txBox="1"/>
              <p:nvPr/>
            </p:nvSpPr>
            <p:spPr>
              <a:xfrm>
                <a:off x="4774807" y="4410085"/>
                <a:ext cx="65614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56E648C-8680-ECAD-99D2-AF062E4C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807" y="4410085"/>
                <a:ext cx="656142" cy="276999"/>
              </a:xfrm>
              <a:prstGeom prst="rect">
                <a:avLst/>
              </a:prstGeom>
              <a:blipFill>
                <a:blip r:embed="rId39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856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216772"/>
            <a:ext cx="15525571" cy="7995359"/>
          </a:xfrm>
        </p:spPr>
        <p:txBody>
          <a:bodyPr>
            <a:normAutofit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3558814"/>
            <a:ext cx="15525571" cy="4712020"/>
          </a:xfrm>
        </p:spPr>
        <p:txBody>
          <a:bodyPr>
            <a:normAutofit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9670167" y="251063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7779993" y="1472041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7342914" y="742068"/>
            <a:ext cx="183571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5030892" y="2546929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4892520" y="470073"/>
            <a:ext cx="1979227" cy="1905328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9579862" y="384685"/>
            <a:ext cx="1979227" cy="1905328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4929091" y="473304"/>
            <a:ext cx="1979227" cy="1905328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9559854" y="384684"/>
            <a:ext cx="1979227" cy="1905328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3558814"/>
            <a:ext cx="15525571" cy="4712020"/>
          </a:xfrm>
        </p:spPr>
        <p:txBody>
          <a:bodyPr>
            <a:normAutofit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9670167" y="251063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7779993" y="1472041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7342914" y="742068"/>
            <a:ext cx="183571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5030892" y="2546929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4892516" y="517758"/>
            <a:ext cx="1979227" cy="1905328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9533665" y="468913"/>
            <a:ext cx="1979227" cy="1905328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2" y="-1080241"/>
            <a:ext cx="12588941" cy="1328008"/>
          </a:xfrm>
        </p:spPr>
        <p:txBody>
          <a:bodyPr>
            <a:normAutofit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1192926" y="6678767"/>
            <a:ext cx="11219051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The RL based model predicate the reward in each state and make actions. But it can not explain the reason of making this action in higher level.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13407028" y="315635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3734622" y="1992675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3495427" y="1313128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699470" y="3105504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6977591" y="2103858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10560416" y="2103858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11155326" y="1831211"/>
            <a:ext cx="151419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1869283" y="2103858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4225336" y="3137646"/>
            <a:ext cx="294854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7975151" y="3106981"/>
            <a:ext cx="294854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7013081" y="1393587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10428479" y="1437774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11775785" y="1452786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6089100" y="-610045"/>
            <a:ext cx="444969" cy="9224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4055950" y="4348533"/>
            <a:ext cx="5812939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1422723" y="981102"/>
            <a:ext cx="1979227" cy="1905328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4910335" y="996750"/>
            <a:ext cx="1979227" cy="1905328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8339700" y="1081849"/>
            <a:ext cx="1979227" cy="1963705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13289976" y="1021656"/>
            <a:ext cx="1979227" cy="1905328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69" y="-1218300"/>
            <a:ext cx="15999780" cy="1394975"/>
          </a:xfrm>
        </p:spPr>
        <p:txBody>
          <a:bodyPr>
            <a:normAutofit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406773" y="6369289"/>
            <a:ext cx="12791400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Predict the final state first, then extracts the actions from initial and final states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Knowing a higher-level plan before doing the actions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KG is updatable for new scenarios and can be lightweight.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13344778" y="3485936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3509613" y="2233772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3193149" y="1558566"/>
            <a:ext cx="139542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017303" y="3128764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8636659" y="2487282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5324003" y="2579566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5926101" y="2297228"/>
            <a:ext cx="212090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12017624" y="1880585"/>
            <a:ext cx="8829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10008324" y="1941202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11905770" y="2531138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4324866" y="4647413"/>
            <a:ext cx="3944188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944110" y="1113598"/>
            <a:ext cx="1979227" cy="1905328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13232003" y="1561226"/>
            <a:ext cx="1979227" cy="1905328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5557727" y="336984"/>
            <a:ext cx="1979227" cy="1905328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6480764" y="2422839"/>
            <a:ext cx="1979227" cy="1905328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4328211" y="2402618"/>
            <a:ext cx="1979227" cy="1905328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40" y="-950960"/>
            <a:ext cx="15525571" cy="1035519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1454" y="171480"/>
            <a:ext cx="8032927" cy="6424455"/>
          </a:xfrm>
        </p:spPr>
        <p:txBody>
          <a:bodyPr>
            <a:normAutofit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4990897" y="6307479"/>
            <a:ext cx="2288235" cy="6300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7347242" y="7123521"/>
            <a:ext cx="2464212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2293361" y="7123521"/>
            <a:ext cx="2464212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4880757" y="7287272"/>
            <a:ext cx="2288235" cy="6300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7695212" y="6049369"/>
            <a:ext cx="1756397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355643" y="6463644"/>
            <a:ext cx="1476190" cy="1453692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2425142" y="6255381"/>
            <a:ext cx="2200649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56282" y="2344980"/>
            <a:ext cx="1808340" cy="1781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2599758" y="459940"/>
            <a:ext cx="1785033" cy="1781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2614731" y="2346780"/>
            <a:ext cx="1785033" cy="1781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2644678" y="4263619"/>
            <a:ext cx="1755086" cy="178192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4880756" y="1385780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4880756" y="3251171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4757571" y="5152854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6276475" y="2716671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6258933" y="4452814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6276473" y="751702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8591226" y="3335693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8591226" y="2790400"/>
            <a:ext cx="860384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8259018" y="459940"/>
            <a:ext cx="1785033" cy="17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71" y="-849579"/>
            <a:ext cx="8623981" cy="1216629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1448268" y="1549611"/>
            <a:ext cx="2117140" cy="13361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340321" y="2072410"/>
            <a:ext cx="1281618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/>
              <a:t>Images</a:t>
            </a:r>
            <a:endParaRPr lang="en-US" sz="2362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3850639" y="1904008"/>
            <a:ext cx="1154798" cy="851559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9290822" y="1202505"/>
            <a:ext cx="2117142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13243952" y="1140579"/>
            <a:ext cx="2117142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5480539" y="1093934"/>
            <a:ext cx="171654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9193353" y="2498190"/>
            <a:ext cx="2243583" cy="644594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8170734" y="-6095669"/>
            <a:ext cx="978474" cy="15357680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7315384" y="4112484"/>
            <a:ext cx="2616593" cy="633414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5484293" y="2471998"/>
            <a:ext cx="2076690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10909352" y="7518783"/>
            <a:ext cx="2608918" cy="38596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8025021" y="7384642"/>
            <a:ext cx="181463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13753851" y="4166565"/>
            <a:ext cx="181463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10934959" y="4118436"/>
            <a:ext cx="2441961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5572189" y="5901341"/>
            <a:ext cx="2076687" cy="5197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4915712" y="1552125"/>
            <a:ext cx="2117140" cy="13361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7190977" y="2088799"/>
            <a:ext cx="166114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11746825" y="1413226"/>
            <a:ext cx="1315123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13162122" y="1954462"/>
            <a:ext cx="2117140" cy="133613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7229613" y="5755179"/>
            <a:ext cx="1752010" cy="54528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12798020" y="5849295"/>
            <a:ext cx="2076690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10143336" y="5220948"/>
            <a:ext cx="1494125" cy="133613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11302052" y="6722458"/>
            <a:ext cx="498682" cy="66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10102850" y="7621364"/>
            <a:ext cx="510240" cy="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9044278" y="6731584"/>
            <a:ext cx="866234" cy="65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11732304" y="6043869"/>
            <a:ext cx="896049" cy="2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10073592" y="4295916"/>
            <a:ext cx="767574" cy="2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9243801" y="4622038"/>
            <a:ext cx="970709" cy="67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4830374" y="6079352"/>
            <a:ext cx="58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13160516" y="4345016"/>
            <a:ext cx="486276" cy="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11846275" y="4738957"/>
            <a:ext cx="1907578" cy="64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7032852" y="3847814"/>
            <a:ext cx="10616025" cy="446308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9102985" y="6005779"/>
            <a:ext cx="58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11917966" y="2663639"/>
            <a:ext cx="845795" cy="2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874708" y="1366581"/>
            <a:ext cx="605831" cy="3066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13917774" y="367049"/>
            <a:ext cx="0" cy="61415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13287853" y="32814"/>
            <a:ext cx="2127071" cy="288568"/>
          </a:xfrm>
          <a:prstGeom prst="rect">
            <a:avLst/>
          </a:prstGeom>
        </p:spPr>
        <p:txBody>
          <a:bodyPr vert="horz" lIns="135005" tIns="67503" rIns="135005" bIns="67503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094603"/>
            <a:ext cx="15525571" cy="1957104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24" y="978218"/>
            <a:ext cx="15525571" cy="6424455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ool table, table&#10;&#10;Description automatically generated">
            <a:extLst>
              <a:ext uri="{FF2B5EF4-FFF2-40B4-BE49-F238E27FC236}">
                <a16:creationId xmlns:a16="http://schemas.microsoft.com/office/drawing/2014/main" id="{7B6FD62E-7046-4AED-43AA-518D261A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9" y="377432"/>
            <a:ext cx="2929997" cy="292999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6267FFC-969B-F3D7-BBA2-48FF04D39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89" y="377431"/>
            <a:ext cx="2929998" cy="2929998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BB9862-3421-01E5-D003-D9BB652FB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85" y="3460532"/>
            <a:ext cx="2929999" cy="2929999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0F04E-8BC8-09BB-C7DF-E76491462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8" y="3460533"/>
            <a:ext cx="2929998" cy="292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330BB227-41CB-278D-D33F-12C9C7BAA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315660"/>
                  </p:ext>
                </p:extLst>
              </p:nvPr>
            </p:nvGraphicFramePr>
            <p:xfrm>
              <a:off x="6696530" y="682369"/>
              <a:ext cx="10963083" cy="5250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1539">
                      <a:extLst>
                        <a:ext uri="{9D8B030D-6E8A-4147-A177-3AD203B41FA5}">
                          <a16:colId xmlns:a16="http://schemas.microsoft.com/office/drawing/2014/main" val="2428312921"/>
                        </a:ext>
                      </a:extLst>
                    </a:gridCol>
                    <a:gridCol w="7219731">
                      <a:extLst>
                        <a:ext uri="{9D8B030D-6E8A-4147-A177-3AD203B41FA5}">
                          <a16:colId xmlns:a16="http://schemas.microsoft.com/office/drawing/2014/main" val="3035058228"/>
                        </a:ext>
                      </a:extLst>
                    </a:gridCol>
                    <a:gridCol w="2241813">
                      <a:extLst>
                        <a:ext uri="{9D8B030D-6E8A-4147-A177-3AD203B41FA5}">
                          <a16:colId xmlns:a16="http://schemas.microsoft.com/office/drawing/2014/main" val="3550846209"/>
                        </a:ext>
                      </a:extLst>
                    </a:gridCol>
                  </a:tblGrid>
                  <a:tr h="747696">
                    <a:tc>
                      <a:txBody>
                        <a:bodyPr/>
                        <a:lstStyle/>
                        <a:p>
                          <a:pPr algn="ctr"/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NeSy-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oMath>
                          </a14:m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898477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Object:O1/O2,Shape:Sphere/Cube;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Color:Blue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/Pink/Green;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Direction:Left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/Right/Front/Behind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9060731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Basic 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obj,color;shape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;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046121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B.K.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g_cu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(O1):-color(O1,G),shape(O1,Cu).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8740853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left_side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right_side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0121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330BB227-41CB-278D-D33F-12C9C7BAA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315660"/>
                  </p:ext>
                </p:extLst>
              </p:nvPr>
            </p:nvGraphicFramePr>
            <p:xfrm>
              <a:off x="6696530" y="682369"/>
              <a:ext cx="10963083" cy="5250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1539">
                      <a:extLst>
                        <a:ext uri="{9D8B030D-6E8A-4147-A177-3AD203B41FA5}">
                          <a16:colId xmlns:a16="http://schemas.microsoft.com/office/drawing/2014/main" val="2428312921"/>
                        </a:ext>
                      </a:extLst>
                    </a:gridCol>
                    <a:gridCol w="7219731">
                      <a:extLst>
                        <a:ext uri="{9D8B030D-6E8A-4147-A177-3AD203B41FA5}">
                          <a16:colId xmlns:a16="http://schemas.microsoft.com/office/drawing/2014/main" val="3035058228"/>
                        </a:ext>
                      </a:extLst>
                    </a:gridCol>
                    <a:gridCol w="2241813">
                      <a:extLst>
                        <a:ext uri="{9D8B030D-6E8A-4147-A177-3AD203B41FA5}">
                          <a16:colId xmlns:a16="http://schemas.microsoft.com/office/drawing/2014/main" val="3550846209"/>
                        </a:ext>
                      </a:extLst>
                    </a:gridCol>
                  </a:tblGrid>
                  <a:tr h="747696">
                    <a:tc>
                      <a:txBody>
                        <a:bodyPr/>
                        <a:lstStyle/>
                        <a:p>
                          <a:pPr algn="ctr"/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135005" marR="135005" marT="67503" marB="67503" anchor="ctr">
                        <a:blipFill>
                          <a:blip r:embed="rId6"/>
                          <a:stretch>
                            <a:fillRect l="-388701" t="-1695" r="-565" b="-622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898477"/>
                      </a:ext>
                    </a:extLst>
                  </a:tr>
                  <a:tr h="1323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Object:O1/O2,Shape:Sphere/Cube;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Color:Blue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/Pink/Green;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Direction:Left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/Right/Front/Behind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9060731"/>
                      </a:ext>
                    </a:extLst>
                  </a:tr>
                  <a:tr h="927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Basic 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obj,color;shape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;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046121"/>
                      </a:ext>
                    </a:extLst>
                  </a:tr>
                  <a:tr h="1323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B.K.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g_cu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(O1):-color(O1,G),shape(O1,Cu).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8740853"/>
                      </a:ext>
                    </a:extLst>
                  </a:tr>
                  <a:tr h="927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left_side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right_side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0121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A6D0C6C-5F42-1951-DDB4-CC729B7D0DA7}"/>
              </a:ext>
            </a:extLst>
          </p:cNvPr>
          <p:cNvSpPr/>
          <p:nvPr/>
        </p:nvSpPr>
        <p:spPr>
          <a:xfrm>
            <a:off x="341048" y="349512"/>
            <a:ext cx="2929997" cy="295791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5D4FA-7750-0C4B-B871-41838CE9A2D1}"/>
              </a:ext>
            </a:extLst>
          </p:cNvPr>
          <p:cNvSpPr/>
          <p:nvPr/>
        </p:nvSpPr>
        <p:spPr>
          <a:xfrm>
            <a:off x="3518787" y="325162"/>
            <a:ext cx="2929997" cy="295791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CF9586-3E03-391B-BBF1-EF18734EBD2B}"/>
              </a:ext>
            </a:extLst>
          </p:cNvPr>
          <p:cNvSpPr/>
          <p:nvPr/>
        </p:nvSpPr>
        <p:spPr>
          <a:xfrm>
            <a:off x="341042" y="3442883"/>
            <a:ext cx="2929997" cy="2957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945FCC-53F4-F5F0-7CEE-E4F60B4F57F0}"/>
              </a:ext>
            </a:extLst>
          </p:cNvPr>
          <p:cNvSpPr/>
          <p:nvPr/>
        </p:nvSpPr>
        <p:spPr>
          <a:xfrm>
            <a:off x="3518787" y="3432092"/>
            <a:ext cx="2929997" cy="2957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854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514" y="1760643"/>
            <a:ext cx="6325636" cy="1609383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8" y="-932880"/>
            <a:ext cx="15525571" cy="304699"/>
          </a:xfrm>
        </p:spPr>
        <p:txBody>
          <a:bodyPr>
            <a:normAutofit fontScale="90000"/>
          </a:bodyPr>
          <a:lstStyle/>
          <a:p>
            <a:r>
              <a:rPr lang="en-GB" sz="2658" dirty="0"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3" y="216774"/>
            <a:ext cx="9871725" cy="6424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10047099" y="2347281"/>
            <a:ext cx="7778190" cy="454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b="1" dirty="0"/>
              <a:t>Learning Algorithm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Find appropriate filter expressions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Select objects where property is value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Select objects where property is between min and max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Then combining filters from more complex situations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Conjunctions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Disjunctions 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Scoring the filters by positive and negative examples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Iterate the searching for several times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Generate human readable places</a:t>
            </a:r>
          </a:p>
          <a:p>
            <a:endParaRPr lang="en-US" sz="2068" dirty="0"/>
          </a:p>
          <a:p>
            <a:pPr marL="421874" indent="-421874">
              <a:buFontTx/>
              <a:buChar char="-"/>
            </a:pPr>
            <a:r>
              <a:rPr lang="en-US" sz="2068" dirty="0"/>
              <a:t>Discussion: 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Color is the only discrete property. Think about object name?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10272988" y="216772"/>
                <a:ext cx="7552302" cy="20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1874" indent="-421874">
                  <a:buFontTx/>
                  <a:buChar char="-"/>
                </a:pPr>
                <a:r>
                  <a:rPr lang="en-US" sz="2068" b="1" dirty="0"/>
                  <a:t>Language</a:t>
                </a:r>
              </a:p>
              <a:p>
                <a:pPr marL="421874" indent="-421874">
                  <a:buFontTx/>
                  <a:buChar char="-"/>
                </a:pPr>
                <a:r>
                  <a:rPr lang="en-US" sz="2068" dirty="0"/>
                  <a:t>Object Properties that considered</a:t>
                </a:r>
              </a:p>
              <a:p>
                <a:pPr marL="1096873" lvl="1" indent="-421874">
                  <a:buFontTx/>
                  <a:buChar char="-"/>
                </a:pPr>
                <a:r>
                  <a:rPr lang="en-US" sz="2068" dirty="0"/>
                  <a:t>Discrete property</a:t>
                </a:r>
              </a:p>
              <a:p>
                <a:pPr marL="1771871" lvl="2" indent="-421874">
                  <a:buFontTx/>
                  <a:buChar char="-"/>
                </a:pPr>
                <a:r>
                  <a:rPr lang="en-US" sz="2068" dirty="0"/>
                  <a:t>Color</a:t>
                </a:r>
              </a:p>
              <a:p>
                <a:pPr marL="1096873" lvl="1" indent="-421874">
                  <a:buFontTx/>
                  <a:buChar char="-"/>
                </a:pPr>
                <a:r>
                  <a:rPr lang="en-US" sz="2068" dirty="0"/>
                  <a:t>Continues properties</a:t>
                </a:r>
              </a:p>
              <a:p>
                <a:pPr marL="1771871" lvl="2" indent="-421874">
                  <a:buFontTx/>
                  <a:buChar char="-"/>
                </a:pPr>
                <a:r>
                  <a:rPr lang="en-US" sz="2068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2068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68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988" y="216772"/>
                <a:ext cx="7552302" cy="2001702"/>
              </a:xfrm>
              <a:prstGeom prst="rect">
                <a:avLst/>
              </a:prstGeom>
              <a:blipFill>
                <a:blip r:embed="rId3"/>
                <a:stretch>
                  <a:fillRect l="-839" t="-3165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1188044" y="6389584"/>
            <a:ext cx="15710353" cy="1145483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86"/>
              </a:spcAft>
            </a:pPr>
            <a:r>
              <a:rPr lang="en-US" sz="3248" dirty="0">
                <a:solidFill>
                  <a:schemeClr val="tx2"/>
                </a:solidFill>
              </a:rPr>
              <a:t>Paper: Synthetically Trained Neural Networks for Learning Human-Readable Plans from Real-World Demonstrations  (2018 ICRA)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93" y="-355687"/>
            <a:ext cx="15585079" cy="405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22" y="2179962"/>
            <a:ext cx="8171066" cy="1609383"/>
          </a:xfrm>
        </p:spPr>
        <p:txBody>
          <a:bodyPr>
            <a:normAutofit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8" y="-932880"/>
            <a:ext cx="15525571" cy="304699"/>
          </a:xfrm>
        </p:spPr>
        <p:txBody>
          <a:bodyPr>
            <a:normAutofit fontScale="90000"/>
          </a:bodyPr>
          <a:lstStyle/>
          <a:p>
            <a:r>
              <a:rPr lang="en-GB" sz="2658" dirty="0"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1" y="93014"/>
            <a:ext cx="10296253" cy="54694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10272988" y="216772"/>
            <a:ext cx="7552302" cy="295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Only use nouns describing the object’s class and leave including visual characteristics for future work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Extract ‘</a:t>
            </a:r>
            <a:r>
              <a:rPr lang="en-US" sz="2068" b="1" dirty="0"/>
              <a:t>apple</a:t>
            </a:r>
            <a:r>
              <a:rPr lang="en-US" sz="2068" dirty="0"/>
              <a:t>’ from ‘</a:t>
            </a:r>
            <a:r>
              <a:rPr lang="en-US" sz="2068" b="1" dirty="0"/>
              <a:t>a red apple on a wooden table</a:t>
            </a:r>
            <a:r>
              <a:rPr lang="en-US" sz="2068" dirty="0"/>
              <a:t>’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Personal Preferences 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New scenes are generated by general models</a:t>
            </a:r>
          </a:p>
          <a:p>
            <a:pPr marL="1096873" lvl="1" indent="-421874">
              <a:buFontTx/>
              <a:buChar char="-"/>
            </a:pPr>
            <a:r>
              <a:rPr lang="en-US" altLang="zh-CN" sz="2068" dirty="0"/>
              <a:t>no</a:t>
            </a:r>
            <a:r>
              <a:rPr lang="de-DE" altLang="zh-CN" sz="2068" dirty="0"/>
              <a:t> </a:t>
            </a:r>
            <a:r>
              <a:rPr lang="en-US" altLang="zh-CN" sz="2068" dirty="0" err="1"/>
              <a:t>customrized</a:t>
            </a:r>
            <a:r>
              <a:rPr lang="en-US" altLang="zh-CN" sz="2068" dirty="0"/>
              <a:t> result</a:t>
            </a:r>
          </a:p>
          <a:p>
            <a:pPr marL="1096873" lvl="1" indent="-421874">
              <a:buFontTx/>
              <a:buChar char="-"/>
            </a:pPr>
            <a:r>
              <a:rPr lang="en-US" altLang="zh-CN" sz="2068" dirty="0"/>
              <a:t>It does not learn from user</a:t>
            </a:r>
          </a:p>
          <a:p>
            <a:pPr marL="1096873" lvl="1" indent="-421874">
              <a:buFontTx/>
              <a:buChar char="-"/>
            </a:pPr>
            <a:endParaRPr lang="en-US" sz="2068" dirty="0"/>
          </a:p>
          <a:p>
            <a:pPr marL="421874" indent="-421874">
              <a:buFontTx/>
              <a:buChar char="-"/>
            </a:pPr>
            <a:endParaRPr lang="en-US" sz="2068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7" y="1383805"/>
            <a:ext cx="9645339" cy="5216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9818516" y="2016148"/>
            <a:ext cx="7552302" cy="136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Image generation models like DALL-E 2 do not yet have a grasp of even </a:t>
            </a:r>
            <a:r>
              <a:rPr lang="en-US" sz="2068" b="1" dirty="0"/>
              <a:t>basic relations </a:t>
            </a:r>
            <a:r>
              <a:rPr lang="en-US" sz="2068" dirty="0"/>
              <a:t>involving simple objects and agents</a:t>
            </a:r>
            <a:endParaRPr lang="en-US" altLang="zh-CN" sz="2068" dirty="0"/>
          </a:p>
          <a:p>
            <a:pPr marL="1096873" lvl="1" indent="-421874">
              <a:buFontTx/>
              <a:buChar char="-"/>
            </a:pPr>
            <a:endParaRPr lang="en-US" sz="2068" dirty="0"/>
          </a:p>
          <a:p>
            <a:pPr marL="421874" indent="-421874">
              <a:buFontTx/>
              <a:buChar char="-"/>
            </a:pPr>
            <a:endParaRPr lang="en-US" sz="2068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9" y="-753679"/>
            <a:ext cx="10241923" cy="715507"/>
          </a:xfrm>
        </p:spPr>
        <p:txBody>
          <a:bodyPr>
            <a:normAutofit/>
          </a:bodyPr>
          <a:lstStyle/>
          <a:p>
            <a:r>
              <a:rPr lang="en-US" sz="2068" dirty="0"/>
              <a:t>Paper: THE INGREDIENTS OF REAL-WORLD OBOTIC </a:t>
            </a:r>
            <a:r>
              <a:rPr lang="en-US" sz="2068" b="1" dirty="0"/>
              <a:t>REINFORCEMENT LEARNING </a:t>
            </a:r>
            <a:r>
              <a:rPr lang="en-US" sz="2068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7" y="570799"/>
            <a:ext cx="13447220" cy="6424455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552557" y="-767283"/>
            <a:ext cx="5400199" cy="2430090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86"/>
              </a:spcAft>
            </a:pPr>
            <a:r>
              <a:rPr lang="en-US" sz="3986" dirty="0"/>
              <a:t>Paper: </a:t>
            </a:r>
            <a:r>
              <a:rPr lang="en-US" sz="3986" dirty="0" err="1"/>
              <a:t>TarGF</a:t>
            </a:r>
            <a:r>
              <a:rPr lang="en-US" sz="3986" dirty="0"/>
              <a:t>: Learning Target Gradient Field for Object Rearrangement (</a:t>
            </a:r>
            <a:r>
              <a:rPr lang="en-US" sz="3986" dirty="0" err="1"/>
              <a:t>NeurIPS</a:t>
            </a:r>
            <a:r>
              <a:rPr lang="en-US" sz="3986" dirty="0"/>
              <a:t> 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7751426" y="-767283"/>
            <a:ext cx="9016191" cy="2430090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 fontScale="70000" lnSpcReduction="20000"/>
          </a:bodyPr>
          <a:lstStyle/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score-based models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Search for a policy with a set of examples, without relying on reward engineering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sz="2658" dirty="0"/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RL is on the control level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Is it considering anything about art and personalization?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endParaRPr lang="en-US" sz="2658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18" y="2396084"/>
            <a:ext cx="5963696" cy="514369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81" y="2592943"/>
            <a:ext cx="8154456" cy="47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" y="192639"/>
            <a:ext cx="11773697" cy="741904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803939" y="-753679"/>
            <a:ext cx="10241923" cy="715507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68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4" y="738276"/>
            <a:ext cx="8535348" cy="642445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803938" y="-753679"/>
            <a:ext cx="13160639" cy="715507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68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9396627" y="933295"/>
            <a:ext cx="7552302" cy="200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Use surveys to collect user preferences and generate rating matrix</a:t>
            </a:r>
            <a:endParaRPr lang="en-US" altLang="zh-CN" sz="2068" dirty="0"/>
          </a:p>
          <a:p>
            <a:pPr marL="421874" indent="-421874">
              <a:buFontTx/>
              <a:buChar char="-"/>
            </a:pPr>
            <a:r>
              <a:rPr lang="en-US" sz="2068" dirty="0"/>
              <a:t>Object relationships are rated by users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Takes too much effort for new data collections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Only consider the object relations in category level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094602"/>
            <a:ext cx="15438773" cy="1163686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85" y="1152723"/>
            <a:ext cx="4361269" cy="306880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1083821" y="693544"/>
            <a:ext cx="4071440" cy="387556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5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8"/>
              <a:ext cx="264265" cy="586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58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7" y="3804458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1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5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50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4" y="4548250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4" y="2059772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1379547" y="6048385"/>
            <a:ext cx="12967897" cy="1719224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3125" indent="-2531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771" dirty="0">
                <a:latin typeface="+mn-lt"/>
              </a:rPr>
              <a:t>Given</a:t>
            </a:r>
            <a:r>
              <a:rPr lang="de-DE" altLang="zh-CN" sz="1771" dirty="0">
                <a:latin typeface="+mn-lt"/>
              </a:rPr>
              <a:t> an 8-zone </a:t>
            </a:r>
            <a:r>
              <a:rPr lang="de-DE" altLang="zh-CN" sz="1771" dirty="0" err="1">
                <a:latin typeface="+mn-lt"/>
              </a:rPr>
              <a:t>map</a:t>
            </a:r>
            <a:r>
              <a:rPr lang="de-DE" altLang="zh-CN" sz="1771" dirty="0">
                <a:latin typeface="+mn-lt"/>
              </a:rPr>
              <a:t>, </a:t>
            </a:r>
            <a:r>
              <a:rPr lang="de-DE" altLang="zh-CN" sz="1771" dirty="0" err="1">
                <a:latin typeface="+mn-lt"/>
              </a:rPr>
              <a:t>the</a:t>
            </a:r>
            <a:r>
              <a:rPr lang="de-DE" altLang="zh-CN" sz="1771" dirty="0">
                <a:latin typeface="+mn-lt"/>
              </a:rPr>
              <a:t> NSFR </a:t>
            </a:r>
            <a:r>
              <a:rPr lang="de-DE" altLang="zh-CN" sz="1771" dirty="0" err="1">
                <a:latin typeface="+mn-lt"/>
              </a:rPr>
              <a:t>system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is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able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to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give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use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some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clauses</a:t>
            </a:r>
            <a:r>
              <a:rPr lang="de-DE" altLang="zh-CN" sz="1771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771" dirty="0">
              <a:latin typeface="+mn-lt"/>
            </a:endParaRPr>
          </a:p>
          <a:p>
            <a:pPr marL="253125" indent="-2531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71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853" y="1548363"/>
            <a:ext cx="4848999" cy="26731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2434554" y="4949168"/>
            <a:ext cx="136997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14239757" y="4949167"/>
            <a:ext cx="197369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6675667" y="5032522"/>
            <a:ext cx="3800704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1117</TotalTime>
  <Words>7775</Words>
  <Application>Microsoft Macintosh PowerPoint</Application>
  <PresentationFormat>Custom</PresentationFormat>
  <Paragraphs>1181</Paragraphs>
  <Slides>89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Consolas</vt:lpstr>
      <vt:lpstr>Helvetica Neue</vt:lpstr>
      <vt:lpstr>JetBrains Mono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PowerPoint Presentation</vt:lpstr>
      <vt:lpstr>PowerPoint Presentation</vt:lpstr>
      <vt:lpstr>PI by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NSFR+PI</vt:lpstr>
      <vt:lpstr>Predicate Invention Evaluation Flow</vt:lpstr>
      <vt:lpstr>Predicate Invention Evaluation Flow</vt:lpstr>
      <vt:lpstr>Predicate Invention Evaluation Flow</vt:lpstr>
      <vt:lpstr>Predicate Invention Evaluation Flow</vt:lpstr>
      <vt:lpstr>NSFR+PI</vt:lpstr>
      <vt:lpstr>Beam Search Clauses</vt:lpstr>
      <vt:lpstr>NSFR+PI</vt:lpstr>
      <vt:lpstr>NSFR+PI</vt:lpstr>
      <vt:lpstr>NSFR+PI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Paper: THE INGREDIENTS OF REAL-WORLD OBOTIC REINFORCEMENT LEARNING (ICLR 2020)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</cp:lastModifiedBy>
  <cp:revision>143</cp:revision>
  <dcterms:created xsi:type="dcterms:W3CDTF">2022-12-15T09:41:48Z</dcterms:created>
  <dcterms:modified xsi:type="dcterms:W3CDTF">2023-03-23T07:45:23Z</dcterms:modified>
</cp:coreProperties>
</file>